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4"/>
  </p:notesMasterIdLst>
  <p:sldIdLst>
    <p:sldId id="501" r:id="rId2"/>
    <p:sldId id="502" r:id="rId3"/>
    <p:sldId id="494" r:id="rId4"/>
    <p:sldId id="510" r:id="rId5"/>
    <p:sldId id="509" r:id="rId6"/>
    <p:sldId id="503" r:id="rId7"/>
    <p:sldId id="511" r:id="rId8"/>
    <p:sldId id="504" r:id="rId9"/>
    <p:sldId id="508" r:id="rId10"/>
    <p:sldId id="512" r:id="rId11"/>
    <p:sldId id="513" r:id="rId12"/>
    <p:sldId id="514" r:id="rId13"/>
    <p:sldId id="515" r:id="rId14"/>
    <p:sldId id="518" r:id="rId15"/>
    <p:sldId id="533" r:id="rId16"/>
    <p:sldId id="519" r:id="rId17"/>
    <p:sldId id="516" r:id="rId18"/>
    <p:sldId id="517" r:id="rId19"/>
    <p:sldId id="539" r:id="rId20"/>
    <p:sldId id="520" r:id="rId21"/>
    <p:sldId id="521" r:id="rId22"/>
    <p:sldId id="522" r:id="rId23"/>
    <p:sldId id="523" r:id="rId24"/>
    <p:sldId id="525" r:id="rId25"/>
    <p:sldId id="526" r:id="rId26"/>
    <p:sldId id="527" r:id="rId27"/>
    <p:sldId id="528" r:id="rId28"/>
    <p:sldId id="529" r:id="rId29"/>
    <p:sldId id="530" r:id="rId30"/>
    <p:sldId id="532" r:id="rId31"/>
    <p:sldId id="534" r:id="rId32"/>
    <p:sldId id="506" r:id="rId33"/>
    <p:sldId id="551" r:id="rId34"/>
    <p:sldId id="505" r:id="rId35"/>
    <p:sldId id="535" r:id="rId36"/>
    <p:sldId id="537" r:id="rId37"/>
    <p:sldId id="536" r:id="rId38"/>
    <p:sldId id="538" r:id="rId39"/>
    <p:sldId id="540" r:id="rId40"/>
    <p:sldId id="541" r:id="rId41"/>
    <p:sldId id="542" r:id="rId42"/>
    <p:sldId id="545" r:id="rId43"/>
    <p:sldId id="543" r:id="rId44"/>
    <p:sldId id="544" r:id="rId45"/>
    <p:sldId id="546" r:id="rId46"/>
    <p:sldId id="507" r:id="rId47"/>
    <p:sldId id="547" r:id="rId48"/>
    <p:sldId id="552" r:id="rId49"/>
    <p:sldId id="548" r:id="rId50"/>
    <p:sldId id="549" r:id="rId51"/>
    <p:sldId id="550" r:id="rId52"/>
    <p:sldId id="458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89" autoAdjust="0"/>
    <p:restoredTop sz="80000" autoAdjust="0"/>
  </p:normalViewPr>
  <p:slideViewPr>
    <p:cSldViewPr snapToGrid="0" snapToObjects="1">
      <p:cViewPr varScale="1">
        <p:scale>
          <a:sx n="124" d="100"/>
          <a:sy n="124" d="100"/>
        </p:scale>
        <p:origin x="13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220C5B-B6EA-1E45-A096-36A755965F48}" type="datetimeFigureOut">
              <a:rPr lang="en-US" smtClean="0"/>
              <a:t>7/9/21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60BF32-5F32-5849-A708-46A5C010A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705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High-quality synthetic indoor </a:t>
            </a:r>
            <a:r>
              <a:rPr lang="en-US" altLang="zh-CN" dirty="0"/>
              <a:t>datasets</a:t>
            </a:r>
            <a:r>
              <a:rPr lang="en-US" dirty="0"/>
              <a:t> </a:t>
            </a:r>
            <a:r>
              <a:rPr lang="en-US" altLang="zh-CN" dirty="0"/>
              <a:t>are</a:t>
            </a:r>
            <a:r>
              <a:rPr lang="en-US" dirty="0"/>
              <a:t> of fundamental importance to</a:t>
            </a:r>
            <a:r>
              <a:rPr lang="zh-CN" altLang="en-US" dirty="0"/>
              <a:t> </a:t>
            </a:r>
            <a:r>
              <a:rPr lang="en-US" altLang="zh-CN" dirty="0"/>
              <a:t>various</a:t>
            </a:r>
            <a:r>
              <a:rPr lang="zh-CN" altLang="en-US" dirty="0"/>
              <a:t> </a:t>
            </a:r>
            <a:r>
              <a:rPr lang="en-US" dirty="0"/>
              <a:t>vision, graphics and robotic</a:t>
            </a:r>
            <a:r>
              <a:rPr lang="en-US" altLang="zh-CN" dirty="0"/>
              <a:t>s</a:t>
            </a:r>
            <a:r>
              <a:rPr lang="en-US" dirty="0"/>
              <a:t> tasks. We propose </a:t>
            </a:r>
            <a:r>
              <a:rPr lang="en-US" dirty="0" err="1"/>
              <a:t>OpenRooms</a:t>
            </a:r>
            <a:r>
              <a:rPr lang="en-US" dirty="0"/>
              <a:t>, an open framework that can democratize the synthetic indoor dataset creation.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13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our framework, we create an instance of indoor dataset from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en-US" dirty="0"/>
              <a:t> </a:t>
            </a:r>
            <a:r>
              <a:rPr lang="en-US" dirty="0" err="1"/>
              <a:t>ScanNet</a:t>
            </a:r>
            <a:r>
              <a:rPr lang="en-US" dirty="0"/>
              <a:t> real scans.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074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We render  about</a:t>
            </a:r>
            <a:r>
              <a:rPr lang="zh-CN" altLang="en-US" dirty="0"/>
              <a:t> </a:t>
            </a:r>
            <a:r>
              <a:rPr lang="en-US" altLang="zh-CN" dirty="0"/>
              <a:t>120K</a:t>
            </a:r>
            <a:r>
              <a:rPr lang="zh-CN" altLang="en-US" dirty="0"/>
              <a:t> </a:t>
            </a:r>
            <a:r>
              <a:rPr lang="en-US" altLang="zh-CN" dirty="0"/>
              <a:t>images</a:t>
            </a:r>
            <a:r>
              <a:rPr lang="zh-CN" altLang="en-US" dirty="0"/>
              <a:t> </a:t>
            </a:r>
            <a:r>
              <a:rPr lang="en-US" altLang="zh-CN" dirty="0"/>
              <a:t>efficiently</a:t>
            </a:r>
            <a:r>
              <a:rPr lang="zh-CN" altLang="en-US" dirty="0"/>
              <a:t> </a:t>
            </a:r>
            <a:r>
              <a:rPr lang="en-US" altLang="zh-CN" dirty="0"/>
              <a:t>using</a:t>
            </a:r>
            <a:r>
              <a:rPr lang="zh-CN" altLang="en-US" dirty="0"/>
              <a:t> </a:t>
            </a:r>
            <a:r>
              <a:rPr lang="en-US" altLang="zh-CN" dirty="0"/>
              <a:t>our</a:t>
            </a:r>
            <a:r>
              <a:rPr lang="zh-CN" altLang="en-US" dirty="0"/>
              <a:t> </a:t>
            </a:r>
            <a:r>
              <a:rPr lang="en-US" altLang="zh-CN" dirty="0"/>
              <a:t>customized</a:t>
            </a:r>
            <a:r>
              <a:rPr lang="zh-CN" altLang="en-US" dirty="0"/>
              <a:t> </a:t>
            </a:r>
            <a:r>
              <a:rPr lang="en-US" altLang="zh-CN" dirty="0" err="1"/>
              <a:t>Optix</a:t>
            </a:r>
            <a:r>
              <a:rPr lang="zh-CN" altLang="en-US" dirty="0"/>
              <a:t> </a:t>
            </a:r>
            <a:r>
              <a:rPr lang="en-US" altLang="zh-CN" dirty="0"/>
              <a:t>path</a:t>
            </a:r>
            <a:r>
              <a:rPr lang="zh-CN" altLang="en-US" dirty="0"/>
              <a:t> </a:t>
            </a:r>
            <a:r>
              <a:rPr lang="en-US" altLang="zh-CN" dirty="0"/>
              <a:t>tracer.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434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076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767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7858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677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semantic</a:t>
            </a:r>
            <a:r>
              <a:rPr lang="zh-CN" altLang="en-US" dirty="0"/>
              <a:t> </a:t>
            </a:r>
            <a:r>
              <a:rPr lang="en-US" altLang="zh-CN" dirty="0"/>
              <a:t>segmentation</a:t>
            </a:r>
            <a:r>
              <a:rPr lang="zh-CN" altLang="en-US" dirty="0"/>
              <a:t> </a:t>
            </a:r>
            <a:r>
              <a:rPr lang="en-US" altLang="zh-CN" dirty="0"/>
              <a:t>networks</a:t>
            </a:r>
            <a:r>
              <a:rPr lang="zh-CN" altLang="en-US" dirty="0"/>
              <a:t> </a:t>
            </a:r>
            <a:r>
              <a:rPr lang="en-US" altLang="zh-CN" dirty="0"/>
              <a:t>trained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our</a:t>
            </a:r>
            <a:r>
              <a:rPr lang="zh-CN" altLang="en-US" dirty="0"/>
              <a:t> </a:t>
            </a:r>
            <a:r>
              <a:rPr lang="en-US" altLang="zh-CN" dirty="0"/>
              <a:t>dataset</a:t>
            </a:r>
            <a:r>
              <a:rPr lang="zh-CN" altLang="en-US" dirty="0"/>
              <a:t> </a:t>
            </a:r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also</a:t>
            </a:r>
            <a:r>
              <a:rPr lang="zh-CN" altLang="en-US" dirty="0"/>
              <a:t> </a:t>
            </a:r>
            <a:r>
              <a:rPr lang="en-US" altLang="zh-CN" dirty="0"/>
              <a:t>achieve</a:t>
            </a:r>
            <a:r>
              <a:rPr lang="zh-CN" altLang="en-US" dirty="0"/>
              <a:t> </a:t>
            </a:r>
            <a:r>
              <a:rPr lang="en-US" altLang="zh-CN" dirty="0"/>
              <a:t>similar</a:t>
            </a:r>
            <a:r>
              <a:rPr lang="zh-CN" altLang="en-US" dirty="0"/>
              <a:t> </a:t>
            </a:r>
            <a:r>
              <a:rPr lang="en-US" altLang="zh-CN" dirty="0"/>
              <a:t>performances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real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compared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those</a:t>
            </a:r>
            <a:r>
              <a:rPr lang="zh-CN" altLang="en-US" dirty="0"/>
              <a:t> </a:t>
            </a:r>
            <a:r>
              <a:rPr lang="en-US" altLang="zh-CN" dirty="0"/>
              <a:t>trained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prior</a:t>
            </a:r>
            <a:r>
              <a:rPr lang="zh-CN" altLang="en-US" dirty="0"/>
              <a:t> </a:t>
            </a:r>
            <a:r>
              <a:rPr lang="en-US" altLang="zh-CN" dirty="0"/>
              <a:t>dataset</a:t>
            </a:r>
            <a:r>
              <a:rPr lang="zh-CN" altLang="en-US" dirty="0"/>
              <a:t> </a:t>
            </a:r>
            <a:r>
              <a:rPr lang="en-US" altLang="zh-CN" dirty="0"/>
              <a:t>created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artists.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590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180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5628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7230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699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2657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5757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2595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0938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6036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5683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5950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9599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4462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561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7326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5362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780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8903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5856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595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Please</a:t>
            </a:r>
            <a:r>
              <a:rPr lang="zh-CN" altLang="en-US" dirty="0"/>
              <a:t> </a:t>
            </a:r>
            <a:r>
              <a:rPr lang="en-US" altLang="zh-CN" dirty="0"/>
              <a:t>visit</a:t>
            </a:r>
            <a:r>
              <a:rPr lang="zh-CN" altLang="en-US" dirty="0"/>
              <a:t> </a:t>
            </a:r>
            <a:r>
              <a:rPr lang="en-US" altLang="zh-CN" dirty="0"/>
              <a:t>our</a:t>
            </a:r>
            <a:r>
              <a:rPr lang="zh-CN" altLang="en-US" dirty="0"/>
              <a:t> </a:t>
            </a:r>
            <a:r>
              <a:rPr lang="en-US" altLang="zh-CN" dirty="0"/>
              <a:t>project</a:t>
            </a:r>
            <a:r>
              <a:rPr lang="zh-CN" altLang="en-US" dirty="0"/>
              <a:t> </a:t>
            </a:r>
            <a:r>
              <a:rPr lang="en-US" altLang="zh-CN" dirty="0"/>
              <a:t>page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all</a:t>
            </a:r>
            <a:r>
              <a:rPr lang="zh-CN" altLang="en-US" dirty="0"/>
              <a:t> </a:t>
            </a:r>
            <a:r>
              <a:rPr lang="en-US" altLang="zh-CN" dirty="0"/>
              <a:t>code,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applications.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0BF32-5F32-5849-A708-46A5C010A348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971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49F5-5A0E-284C-A64F-815A876B6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273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49F5-5A0E-284C-A64F-815A876B6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420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49F5-5A0E-284C-A64F-815A876B6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022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49F5-5A0E-284C-A64F-815A876B6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943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49F5-5A0E-284C-A64F-815A876B6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877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49F5-5A0E-284C-A64F-815A876B6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321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49F5-5A0E-284C-A64F-815A876B6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510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49F5-5A0E-284C-A64F-815A876B6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016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49F5-5A0E-284C-A64F-815A876B6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59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49F5-5A0E-284C-A64F-815A876B6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079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B49F5-5A0E-284C-A64F-815A876B6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819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B49F5-5A0E-284C-A64F-815A876B6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3574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13" Type="http://schemas.openxmlformats.org/officeDocument/2006/relationships/image" Target="../media/image34.pn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cdn2.unrealengine.com/Resources/files/2013SiggraphPresentationsNotes-26915738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5.png"/><Relationship Id="rId4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lzqsd/VirtualObjectInsertion.git" TargetMode="External"/><Relationship Id="rId3" Type="http://schemas.openxmlformats.org/officeDocument/2006/relationships/image" Target="../media/image8.png"/><Relationship Id="rId7" Type="http://schemas.openxmlformats.org/officeDocument/2006/relationships/image" Target="../media/image6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lzqsd/SphericalGaussianOptimization.git" TargetMode="External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openxmlformats.org/officeDocument/2006/relationships/image" Target="../media/image8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5" Type="http://schemas.openxmlformats.org/officeDocument/2006/relationships/image" Target="../media/image85.png"/><Relationship Id="rId4" Type="http://schemas.openxmlformats.org/officeDocument/2006/relationships/notesSlide" Target="../notesSlides/notesSlide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0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jp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jpg"/><Relationship Id="rId4" Type="http://schemas.openxmlformats.org/officeDocument/2006/relationships/image" Target="../media/image24.jpg"/><Relationship Id="rId9" Type="http://schemas.openxmlformats.org/officeDocument/2006/relationships/image" Target="../media/image29.jpg"/><Relationship Id="rId1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4.jpe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10" Type="http://schemas.openxmlformats.org/officeDocument/2006/relationships/image" Target="../media/image110.png"/><Relationship Id="rId4" Type="http://schemas.openxmlformats.org/officeDocument/2006/relationships/image" Target="../media/image26.png"/><Relationship Id="rId9" Type="http://schemas.openxmlformats.org/officeDocument/2006/relationships/image" Target="../media/image10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stock.adobe.com/search?filters%5Bcontent_type%3A3d%5D=1&amp;filters%5B3d_type_id%5D%5B0%5D=3&amp;load_type=3d+lp" TargetMode="External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tock.adobe.com/search?filters%5Bcontent_type%3A3d%5D=1&amp;filters%5B3d_type_id%5D%5B0%5D=3&amp;load_type=3d+lp" TargetMode="External"/><Relationship Id="rId5" Type="http://schemas.openxmlformats.org/officeDocument/2006/relationships/image" Target="../media/image113.jpeg"/><Relationship Id="rId4" Type="http://schemas.openxmlformats.org/officeDocument/2006/relationships/image" Target="../media/image11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jpg"/><Relationship Id="rId3" Type="http://schemas.openxmlformats.org/officeDocument/2006/relationships/image" Target="../media/image114.jpg"/><Relationship Id="rId7" Type="http://schemas.openxmlformats.org/officeDocument/2006/relationships/image" Target="../media/image11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jpg"/><Relationship Id="rId5" Type="http://schemas.openxmlformats.org/officeDocument/2006/relationships/image" Target="../media/image116.jpg"/><Relationship Id="rId4" Type="http://schemas.openxmlformats.org/officeDocument/2006/relationships/image" Target="../media/image115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7" Type="http://schemas.openxmlformats.org/officeDocument/2006/relationships/image" Target="../media/image108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7" Type="http://schemas.openxmlformats.org/officeDocument/2006/relationships/hyperlink" Target="http://outdoor.hdrdb.com/" TargetMode="External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drihaven.com/" TargetMode="Externa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artnet.cs.stanford.edu/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lzqsd/OptixRenderer" TargetMode="External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35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12" Type="http://schemas.openxmlformats.org/officeDocument/2006/relationships/image" Target="../media/image1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11" Type="http://schemas.openxmlformats.org/officeDocument/2006/relationships/image" Target="../media/image133.png"/><Relationship Id="rId5" Type="http://schemas.openxmlformats.org/officeDocument/2006/relationships/image" Target="../media/image127.png"/><Relationship Id="rId15" Type="http://schemas.openxmlformats.org/officeDocument/2006/relationships/hyperlink" Target="https://github.com/lzqsd/OptixRenderer" TargetMode="External"/><Relationship Id="rId10" Type="http://schemas.openxmlformats.org/officeDocument/2006/relationships/image" Target="../media/image132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Relationship Id="rId14" Type="http://schemas.openxmlformats.org/officeDocument/2006/relationships/image" Target="../media/image1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lzqsd/OptixRenderer" TargetMode="External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jp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jpg"/><Relationship Id="rId4" Type="http://schemas.openxmlformats.org/officeDocument/2006/relationships/image" Target="../media/image24.jpg"/><Relationship Id="rId9" Type="http://schemas.openxmlformats.org/officeDocument/2006/relationships/image" Target="../media/image29.jpg"/><Relationship Id="rId1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jpg"/><Relationship Id="rId13" Type="http://schemas.openxmlformats.org/officeDocument/2006/relationships/image" Target="../media/image29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jpg"/><Relationship Id="rId12" Type="http://schemas.openxmlformats.org/officeDocument/2006/relationships/image" Target="../media/image27.jp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39.jpg"/><Relationship Id="rId11" Type="http://schemas.openxmlformats.org/officeDocument/2006/relationships/image" Target="../media/image143.jpg"/><Relationship Id="rId5" Type="http://schemas.openxmlformats.org/officeDocument/2006/relationships/image" Target="../media/image138.png"/><Relationship Id="rId10" Type="http://schemas.openxmlformats.org/officeDocument/2006/relationships/image" Target="../media/image142.jpg"/><Relationship Id="rId4" Type="http://schemas.openxmlformats.org/officeDocument/2006/relationships/notesSlide" Target="../notesSlides/notesSlide25.xml"/><Relationship Id="rId9" Type="http://schemas.openxmlformats.org/officeDocument/2006/relationships/image" Target="../media/image141.jpg"/><Relationship Id="rId14" Type="http://schemas.openxmlformats.org/officeDocument/2006/relationships/image" Target="../media/image144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7" Type="http://schemas.openxmlformats.org/officeDocument/2006/relationships/image" Target="../media/image108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145.png"/><Relationship Id="rId4" Type="http://schemas.openxmlformats.org/officeDocument/2006/relationships/notesSlide" Target="../notesSlides/notesSlide2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146.png"/><Relationship Id="rId4" Type="http://schemas.openxmlformats.org/officeDocument/2006/relationships/notesSlide" Target="../notesSlides/notesSlide2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147.png"/><Relationship Id="rId4" Type="http://schemas.openxmlformats.org/officeDocument/2006/relationships/notesSlide" Target="../notesSlides/notesSlide2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148.png"/><Relationship Id="rId5" Type="http://schemas.openxmlformats.org/officeDocument/2006/relationships/hyperlink" Target="https://vilab-ucsd.github.io/ucsd-openrooms/" TargetMode="External"/><Relationship Id="rId4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94CDE5D-C957-5D4D-B562-2C5A4C7D10A7}"/>
              </a:ext>
            </a:extLst>
          </p:cNvPr>
          <p:cNvSpPr txBox="1"/>
          <p:nvPr/>
        </p:nvSpPr>
        <p:spPr>
          <a:xfrm>
            <a:off x="540900" y="362890"/>
            <a:ext cx="1111019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dirty="0" err="1"/>
              <a:t>OpenRooms</a:t>
            </a:r>
            <a:r>
              <a:rPr lang="en-US" sz="3800" dirty="0"/>
              <a:t>: An Open Framework </a:t>
            </a:r>
          </a:p>
          <a:p>
            <a:pPr algn="ctr"/>
            <a:r>
              <a:rPr lang="en-US" sz="3800" dirty="0"/>
              <a:t>for Photorealistic Indoor Scenes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39012FD-CF87-104E-99E6-BDEB30796E23}"/>
              </a:ext>
            </a:extLst>
          </p:cNvPr>
          <p:cNvGrpSpPr/>
          <p:nvPr/>
        </p:nvGrpSpPr>
        <p:grpSpPr>
          <a:xfrm>
            <a:off x="868797" y="3330680"/>
            <a:ext cx="2749404" cy="1373462"/>
            <a:chOff x="495764" y="494370"/>
            <a:chExt cx="2749404" cy="1373462"/>
          </a:xfrm>
        </p:grpSpPr>
        <p:pic>
          <p:nvPicPr>
            <p:cNvPr id="6" name="Picture 5" descr="A picture containing indoor, table, room, wooden&#10;&#10;Description automatically generated">
              <a:extLst>
                <a:ext uri="{FF2B5EF4-FFF2-40B4-BE49-F238E27FC236}">
                  <a16:creationId xmlns:a16="http://schemas.microsoft.com/office/drawing/2014/main" id="{789422E6-11E8-C745-A8CE-D1FAF58E76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5764" y="494370"/>
              <a:ext cx="890240" cy="667680"/>
            </a:xfrm>
            <a:prstGeom prst="rect">
              <a:avLst/>
            </a:prstGeom>
          </p:spPr>
        </p:pic>
        <p:pic>
          <p:nvPicPr>
            <p:cNvPr id="7" name="Picture 6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F0C6CF9E-8D63-AF4C-A4CB-C4DF014B4B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5346" y="494370"/>
              <a:ext cx="890240" cy="667680"/>
            </a:xfrm>
            <a:prstGeom prst="rect">
              <a:avLst/>
            </a:prstGeom>
          </p:spPr>
        </p:pic>
        <p:pic>
          <p:nvPicPr>
            <p:cNvPr id="8" name="Picture 7" descr="A picture containing table, computer&#10;&#10;Description automatically generated">
              <a:extLst>
                <a:ext uri="{FF2B5EF4-FFF2-40B4-BE49-F238E27FC236}">
                  <a16:creationId xmlns:a16="http://schemas.microsoft.com/office/drawing/2014/main" id="{9F638309-7764-B54A-BB53-6DA150D19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5764" y="1200152"/>
              <a:ext cx="890240" cy="66768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9747A98-892A-9346-9F29-666DE2CC74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5346" y="1200152"/>
              <a:ext cx="890240" cy="667680"/>
            </a:xfrm>
            <a:prstGeom prst="rect">
              <a:avLst/>
            </a:prstGeom>
          </p:spPr>
        </p:pic>
        <p:pic>
          <p:nvPicPr>
            <p:cNvPr id="10" name="Picture 9" descr="A picture containing clock&#10;&#10;Description automatically generated">
              <a:extLst>
                <a:ext uri="{FF2B5EF4-FFF2-40B4-BE49-F238E27FC236}">
                  <a16:creationId xmlns:a16="http://schemas.microsoft.com/office/drawing/2014/main" id="{EF44BD20-98A8-F64B-AD6D-5278D2C95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54928" y="494371"/>
              <a:ext cx="890240" cy="668696"/>
            </a:xfrm>
            <a:prstGeom prst="rect">
              <a:avLst/>
            </a:prstGeom>
          </p:spPr>
        </p:pic>
        <p:pic>
          <p:nvPicPr>
            <p:cNvPr id="11" name="Picture 10" descr="A picture containing computer&#10;&#10;Description automatically generated">
              <a:extLst>
                <a:ext uri="{FF2B5EF4-FFF2-40B4-BE49-F238E27FC236}">
                  <a16:creationId xmlns:a16="http://schemas.microsoft.com/office/drawing/2014/main" id="{6A4AC485-0E38-544A-8ED2-16F8D75C8D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354929" y="1200152"/>
              <a:ext cx="890239" cy="660861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E4C2EE3-BEAD-5148-A759-9DF14959684D}"/>
              </a:ext>
            </a:extLst>
          </p:cNvPr>
          <p:cNvGrpSpPr/>
          <p:nvPr/>
        </p:nvGrpSpPr>
        <p:grpSpPr>
          <a:xfrm>
            <a:off x="4611868" y="3342986"/>
            <a:ext cx="3054611" cy="1400488"/>
            <a:chOff x="4671859" y="397177"/>
            <a:chExt cx="3054611" cy="1400488"/>
          </a:xfrm>
        </p:grpSpPr>
        <p:pic>
          <p:nvPicPr>
            <p:cNvPr id="13" name="Picture 12" descr="A room with a large window&#10;&#10;Description automatically generated">
              <a:extLst>
                <a:ext uri="{FF2B5EF4-FFF2-40B4-BE49-F238E27FC236}">
                  <a16:creationId xmlns:a16="http://schemas.microsoft.com/office/drawing/2014/main" id="{859A0B95-0FD1-3948-8223-7289EBB278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t="13710"/>
            <a:stretch/>
          </p:blipFill>
          <p:spPr>
            <a:xfrm>
              <a:off x="4671859" y="397178"/>
              <a:ext cx="1031690" cy="667680"/>
            </a:xfrm>
            <a:prstGeom prst="rect">
              <a:avLst/>
            </a:prstGeom>
          </p:spPr>
        </p:pic>
        <p:pic>
          <p:nvPicPr>
            <p:cNvPr id="14" name="Picture 13" descr="A desk with a computer in a room&#10;&#10;Description automatically generated">
              <a:extLst>
                <a:ext uri="{FF2B5EF4-FFF2-40B4-BE49-F238E27FC236}">
                  <a16:creationId xmlns:a16="http://schemas.microsoft.com/office/drawing/2014/main" id="{88C3674D-B96A-2C46-88C5-C79252A792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8973" r="11250"/>
            <a:stretch/>
          </p:blipFill>
          <p:spPr>
            <a:xfrm>
              <a:off x="5757795" y="397177"/>
              <a:ext cx="978002" cy="667679"/>
            </a:xfrm>
            <a:prstGeom prst="rect">
              <a:avLst/>
            </a:prstGeom>
          </p:spPr>
        </p:pic>
        <p:pic>
          <p:nvPicPr>
            <p:cNvPr id="15" name="Picture 14" descr="A cat in a living room&#10;&#10;Description automatically generated">
              <a:extLst>
                <a:ext uri="{FF2B5EF4-FFF2-40B4-BE49-F238E27FC236}">
                  <a16:creationId xmlns:a16="http://schemas.microsoft.com/office/drawing/2014/main" id="{D9C29FD9-B0B4-244A-8FFE-9018B6C28E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t="26130" r="27332" b="356"/>
            <a:stretch/>
          </p:blipFill>
          <p:spPr>
            <a:xfrm>
              <a:off x="4671859" y="1102960"/>
              <a:ext cx="1031690" cy="694705"/>
            </a:xfrm>
            <a:prstGeom prst="rect">
              <a:avLst/>
            </a:prstGeom>
          </p:spPr>
        </p:pic>
        <p:pic>
          <p:nvPicPr>
            <p:cNvPr id="16" name="Picture 15" descr="A kitchen with a sink and a mirror&#10;&#10;Description automatically generated">
              <a:extLst>
                <a:ext uri="{FF2B5EF4-FFF2-40B4-BE49-F238E27FC236}">
                  <a16:creationId xmlns:a16="http://schemas.microsoft.com/office/drawing/2014/main" id="{5852601C-D022-F149-BFDA-8B2A6F8398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r="6645"/>
            <a:stretch/>
          </p:blipFill>
          <p:spPr>
            <a:xfrm>
              <a:off x="6790043" y="397177"/>
              <a:ext cx="936427" cy="66768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4AEE1FB-6B69-BF44-8657-51D3EBB465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l="1" r="-9810"/>
            <a:stretch/>
          </p:blipFill>
          <p:spPr>
            <a:xfrm>
              <a:off x="5757796" y="1102960"/>
              <a:ext cx="1073940" cy="69470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A8C2E72-8550-E749-BE21-532DBADEFA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r="18679"/>
            <a:stretch/>
          </p:blipFill>
          <p:spPr>
            <a:xfrm>
              <a:off x="6790044" y="1102960"/>
              <a:ext cx="936426" cy="694705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56D9789-87A5-854E-AEE6-6C34DA343DD9}"/>
              </a:ext>
            </a:extLst>
          </p:cNvPr>
          <p:cNvGrpSpPr/>
          <p:nvPr/>
        </p:nvGrpSpPr>
        <p:grpSpPr>
          <a:xfrm>
            <a:off x="8519459" y="3352298"/>
            <a:ext cx="2827163" cy="1392941"/>
            <a:chOff x="8602770" y="423030"/>
            <a:chExt cx="2827163" cy="1392941"/>
          </a:xfrm>
        </p:grpSpPr>
        <p:pic>
          <p:nvPicPr>
            <p:cNvPr id="20" name="Picture 19" descr="A living room filled with furniture on top of a wooden table&#10;&#10;Description automatically generated">
              <a:extLst>
                <a:ext uri="{FF2B5EF4-FFF2-40B4-BE49-F238E27FC236}">
                  <a16:creationId xmlns:a16="http://schemas.microsoft.com/office/drawing/2014/main" id="{BFAE8462-62EC-754B-8D6D-99DA63916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8602770" y="423030"/>
              <a:ext cx="906573" cy="679930"/>
            </a:xfrm>
            <a:prstGeom prst="rect">
              <a:avLst/>
            </a:prstGeom>
          </p:spPr>
        </p:pic>
        <p:pic>
          <p:nvPicPr>
            <p:cNvPr id="21" name="Picture 20" descr="A living room with a wooden floor&#10;&#10;Description automatically generated">
              <a:extLst>
                <a:ext uri="{FF2B5EF4-FFF2-40B4-BE49-F238E27FC236}">
                  <a16:creationId xmlns:a16="http://schemas.microsoft.com/office/drawing/2014/main" id="{D4DA909C-79DE-054F-9C09-CCB6406ACA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563065" y="423030"/>
              <a:ext cx="906573" cy="679930"/>
            </a:xfrm>
            <a:prstGeom prst="rect">
              <a:avLst/>
            </a:prstGeom>
          </p:spPr>
        </p:pic>
        <p:pic>
          <p:nvPicPr>
            <p:cNvPr id="22" name="Picture 21" descr="Diagram&#10;&#10;Description automatically generated">
              <a:extLst>
                <a:ext uri="{FF2B5EF4-FFF2-40B4-BE49-F238E27FC236}">
                  <a16:creationId xmlns:a16="http://schemas.microsoft.com/office/drawing/2014/main" id="{41E73B33-D398-7B4B-B616-7EAAAB2DD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631285" y="1142165"/>
              <a:ext cx="898408" cy="67380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07D6A57-060B-6D49-B309-CF56203BF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572158" y="1142861"/>
              <a:ext cx="897480" cy="673110"/>
            </a:xfrm>
            <a:prstGeom prst="rect">
              <a:avLst/>
            </a:prstGeom>
          </p:spPr>
        </p:pic>
        <p:pic>
          <p:nvPicPr>
            <p:cNvPr id="25" name="Picture 24" descr="A bedroom with a desk and chair in a room&#10;&#10;Description automatically generated">
              <a:extLst>
                <a:ext uri="{FF2B5EF4-FFF2-40B4-BE49-F238E27FC236}">
                  <a16:creationId xmlns:a16="http://schemas.microsoft.com/office/drawing/2014/main" id="{09484E12-8C13-0543-B1AA-2350AB42D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523360" y="423030"/>
              <a:ext cx="906573" cy="679930"/>
            </a:xfrm>
            <a:prstGeom prst="rect">
              <a:avLst/>
            </a:prstGeom>
          </p:spPr>
        </p:pic>
        <p:pic>
          <p:nvPicPr>
            <p:cNvPr id="26" name="Picture 25" descr="A picture containing chair&#10;&#10;Description automatically generated">
              <a:extLst>
                <a:ext uri="{FF2B5EF4-FFF2-40B4-BE49-F238E27FC236}">
                  <a16:creationId xmlns:a16="http://schemas.microsoft.com/office/drawing/2014/main" id="{517DAAEE-AC1D-D346-816F-7ED593F3D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0523360" y="1142166"/>
              <a:ext cx="897480" cy="673110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451F9CF-EC8B-9B41-AB32-91A0D41D8526}"/>
              </a:ext>
            </a:extLst>
          </p:cNvPr>
          <p:cNvGrpSpPr/>
          <p:nvPr/>
        </p:nvGrpSpPr>
        <p:grpSpPr>
          <a:xfrm>
            <a:off x="749945" y="5006759"/>
            <a:ext cx="10773461" cy="1603435"/>
            <a:chOff x="613791" y="4733736"/>
            <a:chExt cx="10773461" cy="1603435"/>
          </a:xfrm>
        </p:grpSpPr>
        <p:pic>
          <p:nvPicPr>
            <p:cNvPr id="27" name="Picture 26" descr="A picture containing monitor, screenshot, television, sitting&#10;&#10;Description automatically generated">
              <a:extLst>
                <a:ext uri="{FF2B5EF4-FFF2-40B4-BE49-F238E27FC236}">
                  <a16:creationId xmlns:a16="http://schemas.microsoft.com/office/drawing/2014/main" id="{1AB87134-02D3-E145-8463-86C42E26A1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13791" y="4733736"/>
              <a:ext cx="2868255" cy="1603435"/>
            </a:xfrm>
            <a:prstGeom prst="rect">
              <a:avLst/>
            </a:prstGeom>
          </p:spPr>
        </p:pic>
        <p:pic>
          <p:nvPicPr>
            <p:cNvPr id="30" name="Picture 29" descr="A picture containing indoor, photo, cake, table&#10;&#10;Description automatically generated">
              <a:extLst>
                <a:ext uri="{FF2B5EF4-FFF2-40B4-BE49-F238E27FC236}">
                  <a16:creationId xmlns:a16="http://schemas.microsoft.com/office/drawing/2014/main" id="{6DFDC2E1-4AC0-594F-A6AD-8A6486141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523347" y="4806233"/>
              <a:ext cx="3052698" cy="1522964"/>
            </a:xfrm>
            <a:prstGeom prst="rect">
              <a:avLst/>
            </a:prstGeom>
          </p:spPr>
        </p:pic>
        <p:pic>
          <p:nvPicPr>
            <p:cNvPr id="32" name="Picture 31" descr="A picture containing table, sitting, board, wooden&#10;&#10;Description automatically generated">
              <a:extLst>
                <a:ext uri="{FF2B5EF4-FFF2-40B4-BE49-F238E27FC236}">
                  <a16:creationId xmlns:a16="http://schemas.microsoft.com/office/drawing/2014/main" id="{A9708F22-4C6A-7C49-A7FE-B8A3495B4C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/>
            <a:srcRect l="6622" r="34524"/>
            <a:stretch/>
          </p:blipFill>
          <p:spPr>
            <a:xfrm>
              <a:off x="7990873" y="4806233"/>
              <a:ext cx="1533523" cy="1522964"/>
            </a:xfrm>
            <a:prstGeom prst="rect">
              <a:avLst/>
            </a:prstGeom>
          </p:spPr>
        </p:pic>
        <p:pic>
          <p:nvPicPr>
            <p:cNvPr id="33" name="Picture 32" descr="An office with a desk and chair in a room&#10;&#10;Description automatically generated">
              <a:extLst>
                <a:ext uri="{FF2B5EF4-FFF2-40B4-BE49-F238E27FC236}">
                  <a16:creationId xmlns:a16="http://schemas.microsoft.com/office/drawing/2014/main" id="{B8B1320F-5694-254B-B0C1-44399D62F2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/>
            <a:srcRect r="5827"/>
            <a:stretch/>
          </p:blipFill>
          <p:spPr>
            <a:xfrm>
              <a:off x="9549628" y="4808749"/>
              <a:ext cx="1837624" cy="1520448"/>
            </a:xfrm>
            <a:prstGeom prst="rect">
              <a:avLst/>
            </a:prstGeom>
          </p:spPr>
        </p:pic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07642767-7EEF-DC46-8D66-1F63841FCFEF}"/>
              </a:ext>
            </a:extLst>
          </p:cNvPr>
          <p:cNvSpPr txBox="1"/>
          <p:nvPr/>
        </p:nvSpPr>
        <p:spPr>
          <a:xfrm>
            <a:off x="868797" y="1717188"/>
            <a:ext cx="106546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Zhengqin Li</a:t>
            </a:r>
            <a:r>
              <a:rPr lang="en-US" sz="2000" baseline="30000" dirty="0"/>
              <a:t>1</a:t>
            </a:r>
            <a:r>
              <a:rPr lang="en-US" sz="2000" dirty="0"/>
              <a:t>, Ting-Wei Yu</a:t>
            </a:r>
            <a:r>
              <a:rPr lang="en-US" sz="2000" baseline="30000" dirty="0"/>
              <a:t>1</a:t>
            </a:r>
            <a:r>
              <a:rPr lang="en-US" sz="2000" dirty="0"/>
              <a:t>, Shen Sang</a:t>
            </a:r>
            <a:r>
              <a:rPr lang="en-US" sz="2000" baseline="30000" dirty="0"/>
              <a:t>1</a:t>
            </a:r>
            <a:r>
              <a:rPr lang="en-US" sz="2000" dirty="0"/>
              <a:t>, Sarah Wang</a:t>
            </a:r>
            <a:r>
              <a:rPr lang="en-US" sz="2000" baseline="30000" dirty="0"/>
              <a:t>1</a:t>
            </a:r>
            <a:r>
              <a:rPr lang="en-US" sz="2000" dirty="0"/>
              <a:t>, Meng Song</a:t>
            </a:r>
            <a:r>
              <a:rPr lang="en-US" sz="2000" baseline="30000" dirty="0"/>
              <a:t>1</a:t>
            </a:r>
            <a:r>
              <a:rPr lang="en-US" sz="2000" dirty="0"/>
              <a:t>, </a:t>
            </a:r>
            <a:r>
              <a:rPr lang="en-US" sz="2000" dirty="0" err="1"/>
              <a:t>Yuhan</a:t>
            </a:r>
            <a:r>
              <a:rPr lang="en-US" sz="2000" dirty="0"/>
              <a:t> Liu</a:t>
            </a:r>
            <a:r>
              <a:rPr lang="en-US" sz="2000" baseline="30000" dirty="0"/>
              <a:t>1</a:t>
            </a:r>
            <a:r>
              <a:rPr lang="en-US" sz="2000" dirty="0"/>
              <a:t>, Yu-Ying Yeh</a:t>
            </a:r>
            <a:r>
              <a:rPr lang="en-US" sz="2000" baseline="30000" dirty="0"/>
              <a:t>1</a:t>
            </a:r>
            <a:r>
              <a:rPr lang="en-US" sz="2000" dirty="0"/>
              <a:t>, Rui Zhu</a:t>
            </a:r>
            <a:r>
              <a:rPr lang="en-US" sz="2000" baseline="30000" dirty="0"/>
              <a:t>1</a:t>
            </a:r>
            <a:r>
              <a:rPr lang="en-US" sz="2000" dirty="0"/>
              <a:t>, Nitesh Gundavarapu</a:t>
            </a:r>
            <a:r>
              <a:rPr lang="en-US" sz="2000" baseline="30000" dirty="0"/>
              <a:t>1</a:t>
            </a:r>
            <a:r>
              <a:rPr lang="en-US" sz="2000" dirty="0"/>
              <a:t>, Jia Shi</a:t>
            </a:r>
            <a:r>
              <a:rPr lang="en-US" sz="2000" baseline="30000" dirty="0"/>
              <a:t>1</a:t>
            </a:r>
            <a:r>
              <a:rPr lang="en-US" sz="2000" dirty="0"/>
              <a:t>, Sai Bi</a:t>
            </a:r>
            <a:r>
              <a:rPr lang="en-US" sz="2000" baseline="30000" dirty="0"/>
              <a:t>1</a:t>
            </a:r>
            <a:r>
              <a:rPr lang="en-US" sz="2000" dirty="0"/>
              <a:t>, Hong-Xing Yu</a:t>
            </a:r>
            <a:r>
              <a:rPr lang="en-US" sz="2000" baseline="30000" dirty="0"/>
              <a:t>1</a:t>
            </a:r>
            <a:r>
              <a:rPr lang="en-US" sz="2000" dirty="0"/>
              <a:t>, </a:t>
            </a:r>
            <a:r>
              <a:rPr lang="en-US" sz="2000" dirty="0" err="1"/>
              <a:t>Zexiang</a:t>
            </a:r>
            <a:r>
              <a:rPr lang="en-US" sz="2000" dirty="0"/>
              <a:t> Xu</a:t>
            </a:r>
            <a:r>
              <a:rPr lang="en-US" sz="2000" baseline="30000" dirty="0"/>
              <a:t>2</a:t>
            </a:r>
            <a:r>
              <a:rPr lang="en-US" sz="2000" dirty="0"/>
              <a:t>, Kalyan Sunkavalli</a:t>
            </a:r>
            <a:r>
              <a:rPr lang="en-US" sz="2000" baseline="30000" dirty="0"/>
              <a:t>2</a:t>
            </a:r>
            <a:r>
              <a:rPr lang="en-US" sz="2000" dirty="0"/>
              <a:t>, </a:t>
            </a:r>
            <a:r>
              <a:rPr lang="en-US" sz="2000" dirty="0" err="1"/>
              <a:t>Miloš</a:t>
            </a:r>
            <a:r>
              <a:rPr lang="en-US" sz="2000" dirty="0"/>
              <a:t> Hašan</a:t>
            </a:r>
            <a:r>
              <a:rPr lang="en-US" sz="2000" baseline="30000" dirty="0"/>
              <a:t>2</a:t>
            </a:r>
            <a:r>
              <a:rPr lang="en-US" sz="2000" dirty="0"/>
              <a:t>, Ravi Ramamoorthi</a:t>
            </a:r>
            <a:r>
              <a:rPr lang="en-US" sz="2000" baseline="30000" dirty="0"/>
              <a:t>1</a:t>
            </a:r>
            <a:r>
              <a:rPr lang="en-US" sz="2000" dirty="0"/>
              <a:t>, Manmohan Chandaraker</a:t>
            </a:r>
            <a:r>
              <a:rPr lang="en-US" sz="2000" baseline="30000" dirty="0"/>
              <a:t>1</a:t>
            </a:r>
            <a:endParaRPr lang="en-US" sz="2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81F4DE7-0593-4C44-A39E-641CE8D8E5EF}"/>
              </a:ext>
            </a:extLst>
          </p:cNvPr>
          <p:cNvSpPr txBox="1"/>
          <p:nvPr/>
        </p:nvSpPr>
        <p:spPr>
          <a:xfrm>
            <a:off x="224472" y="2795998"/>
            <a:ext cx="117430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aseline="30000" dirty="0"/>
              <a:t>1</a:t>
            </a:r>
            <a:r>
              <a:rPr lang="en-US" sz="2200" dirty="0"/>
              <a:t>UC San Diego     </a:t>
            </a:r>
            <a:r>
              <a:rPr lang="en-US" sz="2200" baseline="30000" dirty="0"/>
              <a:t>2</a:t>
            </a:r>
            <a:r>
              <a:rPr lang="en-US" sz="2200" dirty="0"/>
              <a:t>Adobe</a:t>
            </a:r>
            <a:endParaRPr lang="en-US" sz="2200" baseline="30000" dirty="0"/>
          </a:p>
        </p:txBody>
      </p:sp>
    </p:spTree>
    <p:extLst>
      <p:ext uri="{BB962C8B-B14F-4D97-AF65-F5344CB8AC3E}">
        <p14:creationId xmlns:p14="http://schemas.microsoft.com/office/powerpoint/2010/main" val="3095959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F8CE8B0-AFF8-7242-88A3-2B5ECEE4FC7A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Overview of </a:t>
            </a:r>
            <a:r>
              <a:rPr lang="en-US" sz="3200" dirty="0" err="1">
                <a:latin typeface="+mn-lt"/>
                <a:cs typeface="Arial" panose="020B0604020202020204" pitchFamily="34" charset="0"/>
              </a:rPr>
              <a:t>OpenRooms</a:t>
            </a:r>
            <a:r>
              <a:rPr lang="en-US" sz="3200" dirty="0">
                <a:latin typeface="+mn-lt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Picture 6" descr="A picture containing text, wall, monitor, television&#10;&#10;Description automatically generated">
            <a:extLst>
              <a:ext uri="{FF2B5EF4-FFF2-40B4-BE49-F238E27FC236}">
                <a16:creationId xmlns:a16="http://schemas.microsoft.com/office/drawing/2014/main" id="{FE965D09-0DF6-4642-94D6-08C14DBEA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09" y="2328389"/>
            <a:ext cx="3775884" cy="1887942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19C0707-3918-7542-B666-4B780119A54C}"/>
              </a:ext>
            </a:extLst>
          </p:cNvPr>
          <p:cNvSpPr/>
          <p:nvPr/>
        </p:nvSpPr>
        <p:spPr>
          <a:xfrm>
            <a:off x="336763" y="2256368"/>
            <a:ext cx="3839591" cy="2044516"/>
          </a:xfrm>
          <a:prstGeom prst="roundRect">
            <a:avLst>
              <a:gd name="adj" fmla="val 374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FF1399-9590-4347-85E0-C3589322FCD5}"/>
              </a:ext>
            </a:extLst>
          </p:cNvPr>
          <p:cNvSpPr txBox="1"/>
          <p:nvPr/>
        </p:nvSpPr>
        <p:spPr>
          <a:xfrm>
            <a:off x="411916" y="4260950"/>
            <a:ext cx="36483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accent2"/>
                </a:solidFill>
              </a:rPr>
              <a:t>Comprehensive ground-truths and formats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09B6678-1095-924C-8B98-98A682BEE843}"/>
              </a:ext>
            </a:extLst>
          </p:cNvPr>
          <p:cNvSpPr txBox="1"/>
          <p:nvPr/>
        </p:nvSpPr>
        <p:spPr>
          <a:xfrm>
            <a:off x="8093898" y="4966689"/>
            <a:ext cx="36483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accent2"/>
                </a:solidFill>
              </a:rPr>
              <a:t>Open tools for creating your own indoor datasets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4816377-F1F2-934C-8D91-3EA9C158638D}"/>
              </a:ext>
            </a:extLst>
          </p:cNvPr>
          <p:cNvGrpSpPr/>
          <p:nvPr/>
        </p:nvGrpSpPr>
        <p:grpSpPr>
          <a:xfrm>
            <a:off x="8036673" y="1496939"/>
            <a:ext cx="3648363" cy="3443213"/>
            <a:chOff x="143887" y="1089212"/>
            <a:chExt cx="5183496" cy="4892025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903C1A4-EDD1-1542-85A4-ADF9680E30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15696"/>
            <a:stretch/>
          </p:blipFill>
          <p:spPr>
            <a:xfrm>
              <a:off x="322742" y="1207715"/>
              <a:ext cx="2269993" cy="1615573"/>
            </a:xfrm>
            <a:prstGeom prst="rect">
              <a:avLst/>
            </a:prstGeom>
          </p:spPr>
        </p:pic>
        <p:pic>
          <p:nvPicPr>
            <p:cNvPr id="30" name="Picture 29" descr="A picture containing skiing, hill, man, air&#10;&#10;Description automatically generated">
              <a:extLst>
                <a:ext uri="{FF2B5EF4-FFF2-40B4-BE49-F238E27FC236}">
                  <a16:creationId xmlns:a16="http://schemas.microsoft.com/office/drawing/2014/main" id="{EA0F89D0-DBBA-4F42-8630-BDB6BF20B6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3891" r="5171"/>
            <a:stretch/>
          </p:blipFill>
          <p:spPr>
            <a:xfrm>
              <a:off x="308629" y="3592009"/>
              <a:ext cx="2101397" cy="1730873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425884D-874C-0446-BF7F-12E3C674EB76}"/>
                </a:ext>
              </a:extLst>
            </p:cNvPr>
            <p:cNvSpPr txBox="1"/>
            <p:nvPr/>
          </p:nvSpPr>
          <p:spPr>
            <a:xfrm>
              <a:off x="259286" y="2793226"/>
              <a:ext cx="2396904" cy="393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Commodity 3D sensor</a:t>
              </a:r>
            </a:p>
          </p:txBody>
        </p:sp>
        <p:sp>
          <p:nvSpPr>
            <p:cNvPr id="32" name="Right Arrow 31">
              <a:extLst>
                <a:ext uri="{FF2B5EF4-FFF2-40B4-BE49-F238E27FC236}">
                  <a16:creationId xmlns:a16="http://schemas.microsoft.com/office/drawing/2014/main" id="{0DA0AE33-919A-9941-98F2-5C54E12DD2F1}"/>
                </a:ext>
              </a:extLst>
            </p:cNvPr>
            <p:cNvSpPr/>
            <p:nvPr/>
          </p:nvSpPr>
          <p:spPr>
            <a:xfrm rot="5400000">
              <a:off x="1191612" y="3277145"/>
              <a:ext cx="347456" cy="184795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1812048-8645-7A44-AA71-6B637251D025}"/>
                </a:ext>
              </a:extLst>
            </p:cNvPr>
            <p:cNvSpPr txBox="1"/>
            <p:nvPr/>
          </p:nvSpPr>
          <p:spPr>
            <a:xfrm>
              <a:off x="389185" y="5322882"/>
              <a:ext cx="1940283" cy="655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Scanned sparse point cloud</a:t>
              </a:r>
            </a:p>
          </p:txBody>
        </p:sp>
        <p:sp>
          <p:nvSpPr>
            <p:cNvPr id="34" name="Right Arrow 33">
              <a:extLst>
                <a:ext uri="{FF2B5EF4-FFF2-40B4-BE49-F238E27FC236}">
                  <a16:creationId xmlns:a16="http://schemas.microsoft.com/office/drawing/2014/main" id="{7601E81D-32E5-564C-AC61-34B1130BB9AA}"/>
                </a:ext>
              </a:extLst>
            </p:cNvPr>
            <p:cNvSpPr/>
            <p:nvPr/>
          </p:nvSpPr>
          <p:spPr>
            <a:xfrm>
              <a:off x="2495440" y="4563600"/>
              <a:ext cx="321500" cy="174535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pic>
          <p:nvPicPr>
            <p:cNvPr id="35" name="Picture 34" descr="A desk with a computer and a chair&#10;&#10;Description automatically generated">
              <a:extLst>
                <a:ext uri="{FF2B5EF4-FFF2-40B4-BE49-F238E27FC236}">
                  <a16:creationId xmlns:a16="http://schemas.microsoft.com/office/drawing/2014/main" id="{9A3D2E03-CFD9-B94C-9D4C-ECBDAFCF6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74504" y="3775576"/>
              <a:ext cx="2101397" cy="1576048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F8B13B8-C063-A64A-A7D0-5C93E8AA0AC8}"/>
                </a:ext>
              </a:extLst>
            </p:cNvPr>
            <p:cNvSpPr txBox="1"/>
            <p:nvPr/>
          </p:nvSpPr>
          <p:spPr>
            <a:xfrm>
              <a:off x="3017050" y="5351624"/>
              <a:ext cx="1940283" cy="393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CAD models</a:t>
              </a:r>
            </a:p>
          </p:txBody>
        </p:sp>
        <p:pic>
          <p:nvPicPr>
            <p:cNvPr id="37" name="Picture 36" descr="A close up of a snail&#10;&#10;Description automatically generated">
              <a:extLst>
                <a:ext uri="{FF2B5EF4-FFF2-40B4-BE49-F238E27FC236}">
                  <a16:creationId xmlns:a16="http://schemas.microsoft.com/office/drawing/2014/main" id="{C01E8AF5-61A7-404B-BFDB-F2485B354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28094" y="2717483"/>
              <a:ext cx="718196" cy="670544"/>
            </a:xfrm>
            <a:prstGeom prst="rect">
              <a:avLst/>
            </a:prstGeom>
          </p:spPr>
        </p:pic>
        <p:pic>
          <p:nvPicPr>
            <p:cNvPr id="38" name="Picture 37" descr="A picture containing indoor, sitting, table, computer&#10;&#10;Description automatically generated">
              <a:extLst>
                <a:ext uri="{FF2B5EF4-FFF2-40B4-BE49-F238E27FC236}">
                  <a16:creationId xmlns:a16="http://schemas.microsoft.com/office/drawing/2014/main" id="{13B01540-C998-384A-A6BA-3B17A32FA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99800" y="2718015"/>
              <a:ext cx="718196" cy="680911"/>
            </a:xfrm>
            <a:prstGeom prst="rect">
              <a:avLst/>
            </a:prstGeom>
          </p:spPr>
        </p:pic>
        <p:pic>
          <p:nvPicPr>
            <p:cNvPr id="39" name="Picture 38" descr="A picture containing ball, sitting, soccer, large&#10;&#10;Description automatically generated">
              <a:extLst>
                <a:ext uri="{FF2B5EF4-FFF2-40B4-BE49-F238E27FC236}">
                  <a16:creationId xmlns:a16="http://schemas.microsoft.com/office/drawing/2014/main" id="{E8095219-8C1C-3F4E-9E65-9BBE7E05B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56388" y="2717483"/>
              <a:ext cx="718197" cy="670544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0DEDCDF-B6DE-AA44-8F98-B82668912419}"/>
                </a:ext>
              </a:extLst>
            </p:cNvPr>
            <p:cNvSpPr txBox="1"/>
            <p:nvPr/>
          </p:nvSpPr>
          <p:spPr>
            <a:xfrm>
              <a:off x="3053816" y="3350286"/>
              <a:ext cx="1940283" cy="393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Complex materials</a:t>
              </a:r>
            </a:p>
          </p:txBody>
        </p:sp>
        <p:pic>
          <p:nvPicPr>
            <p:cNvPr id="41" name="Picture 40" descr="A close up of a tree&#10;&#10;Description automatically generated">
              <a:extLst>
                <a:ext uri="{FF2B5EF4-FFF2-40B4-BE49-F238E27FC236}">
                  <a16:creationId xmlns:a16="http://schemas.microsoft.com/office/drawing/2014/main" id="{9A9B55C9-CBB0-AF4B-B20E-D6E2BF55E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852194" y="1232351"/>
              <a:ext cx="2269993" cy="1002140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CAF29BC-07BE-2B45-97C6-E842A43B2C35}"/>
                </a:ext>
              </a:extLst>
            </p:cNvPr>
            <p:cNvSpPr txBox="1"/>
            <p:nvPr/>
          </p:nvSpPr>
          <p:spPr>
            <a:xfrm>
              <a:off x="2720531" y="2232674"/>
              <a:ext cx="2606850" cy="393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Physically-based lighting</a:t>
              </a:r>
            </a:p>
          </p:txBody>
        </p: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AEAFF3E2-04CD-F342-93CB-FFD41567FBCD}"/>
                </a:ext>
              </a:extLst>
            </p:cNvPr>
            <p:cNvSpPr/>
            <p:nvPr/>
          </p:nvSpPr>
          <p:spPr>
            <a:xfrm>
              <a:off x="143887" y="1089212"/>
              <a:ext cx="5183496" cy="4892025"/>
            </a:xfrm>
            <a:prstGeom prst="roundRect">
              <a:avLst>
                <a:gd name="adj" fmla="val 3748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B8DCE98-08DB-AE41-BFB0-65100F66674D}"/>
              </a:ext>
            </a:extLst>
          </p:cNvPr>
          <p:cNvGrpSpPr/>
          <p:nvPr/>
        </p:nvGrpSpPr>
        <p:grpSpPr>
          <a:xfrm>
            <a:off x="4541252" y="1760405"/>
            <a:ext cx="3164064" cy="4013537"/>
            <a:chOff x="8117847" y="1598441"/>
            <a:chExt cx="3767919" cy="4779513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CE649516-130D-634F-8950-B69C8C417386}"/>
                </a:ext>
              </a:extLst>
            </p:cNvPr>
            <p:cNvGrpSpPr/>
            <p:nvPr/>
          </p:nvGrpSpPr>
          <p:grpSpPr>
            <a:xfrm>
              <a:off x="8117847" y="1598441"/>
              <a:ext cx="3727977" cy="3716265"/>
              <a:chOff x="8117847" y="1507075"/>
              <a:chExt cx="3727977" cy="3716265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98D6A514-4FA8-BC49-B28E-AB5EAE8AC41C}"/>
                  </a:ext>
                </a:extLst>
              </p:cNvPr>
              <p:cNvGrpSpPr/>
              <p:nvPr/>
            </p:nvGrpSpPr>
            <p:grpSpPr>
              <a:xfrm>
                <a:off x="8117847" y="4274609"/>
                <a:ext cx="3725581" cy="948731"/>
                <a:chOff x="8075931" y="4047565"/>
                <a:chExt cx="3722323" cy="947901"/>
              </a:xfrm>
            </p:grpSpPr>
            <p:pic>
              <p:nvPicPr>
                <p:cNvPr id="53" name="Picture 52" descr="A dining room table&#10;&#10;Description automatically generated">
                  <a:extLst>
                    <a:ext uri="{FF2B5EF4-FFF2-40B4-BE49-F238E27FC236}">
                      <a16:creationId xmlns:a16="http://schemas.microsoft.com/office/drawing/2014/main" id="{C659E11D-D775-4A4D-A081-1BD9DB343F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309064" y="4052820"/>
                  <a:ext cx="1244595" cy="933446"/>
                </a:xfrm>
                <a:prstGeom prst="rect">
                  <a:avLst/>
                </a:prstGeom>
              </p:spPr>
            </p:pic>
            <p:pic>
              <p:nvPicPr>
                <p:cNvPr id="54" name="Picture 53" descr="A bedroom with a bed and a chair in a room&#10;&#10;Description automatically generated">
                  <a:extLst>
                    <a:ext uri="{FF2B5EF4-FFF2-40B4-BE49-F238E27FC236}">
                      <a16:creationId xmlns:a16="http://schemas.microsoft.com/office/drawing/2014/main" id="{AD3C0D4C-94D5-2E48-A115-A1E20D0A31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075931" y="4062020"/>
                  <a:ext cx="1244595" cy="933446"/>
                </a:xfrm>
                <a:prstGeom prst="rect">
                  <a:avLst/>
                </a:prstGeom>
              </p:spPr>
            </p:pic>
            <p:pic>
              <p:nvPicPr>
                <p:cNvPr id="55" name="Picture 54" descr="A dining room table in front of a curtain&#10;&#10;Description automatically generated">
                  <a:extLst>
                    <a:ext uri="{FF2B5EF4-FFF2-40B4-BE49-F238E27FC236}">
                      <a16:creationId xmlns:a16="http://schemas.microsoft.com/office/drawing/2014/main" id="{0ABC08CC-C37D-0949-9689-5E7B62AE4B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0553659" y="4047565"/>
                  <a:ext cx="1244595" cy="933446"/>
                </a:xfrm>
                <a:prstGeom prst="rect">
                  <a:avLst/>
                </a:prstGeom>
              </p:spPr>
            </p:pic>
          </p:grpSp>
          <p:pic>
            <p:nvPicPr>
              <p:cNvPr id="52" name="Picture 51" descr="A bedroom with a bed and a chair in a room&#10;&#10;Description automatically generated">
                <a:extLst>
                  <a:ext uri="{FF2B5EF4-FFF2-40B4-BE49-F238E27FC236}">
                    <a16:creationId xmlns:a16="http://schemas.microsoft.com/office/drawing/2014/main" id="{8B4FF405-7B52-1C48-BF28-8F2575D39E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117847" y="1507075"/>
                <a:ext cx="3727977" cy="2795983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0F973C4-81A1-5243-8222-517A832E43C2}"/>
                </a:ext>
              </a:extLst>
            </p:cNvPr>
            <p:cNvSpPr txBox="1"/>
            <p:nvPr/>
          </p:nvSpPr>
          <p:spPr>
            <a:xfrm>
              <a:off x="8117847" y="5388363"/>
              <a:ext cx="3767919" cy="98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2"/>
                  </a:solidFill>
                </a:rPr>
                <a:t>Rendering your own images</a:t>
              </a:r>
            </a:p>
          </p:txBody>
        </p:sp>
      </p:grp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CBABC329-DCEC-4F48-B4AB-6187BDAC822C}"/>
              </a:ext>
            </a:extLst>
          </p:cNvPr>
          <p:cNvSpPr/>
          <p:nvPr/>
        </p:nvSpPr>
        <p:spPr>
          <a:xfrm>
            <a:off x="4417937" y="1643770"/>
            <a:ext cx="3358280" cy="3322919"/>
          </a:xfrm>
          <a:prstGeom prst="roundRect">
            <a:avLst>
              <a:gd name="adj" fmla="val 374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14038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5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indoor, cluttered, shop&#10;&#10;Description automatically generated">
            <a:extLst>
              <a:ext uri="{FF2B5EF4-FFF2-40B4-BE49-F238E27FC236}">
                <a16:creationId xmlns:a16="http://schemas.microsoft.com/office/drawing/2014/main" id="{A3577C4D-BA65-3247-A7EE-D9293C0A4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56317" y="-3237928"/>
            <a:ext cx="23704634" cy="1333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877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indoor, cluttered, shop&#10;&#10;Description automatically generated">
            <a:extLst>
              <a:ext uri="{FF2B5EF4-FFF2-40B4-BE49-F238E27FC236}">
                <a16:creationId xmlns:a16="http://schemas.microsoft.com/office/drawing/2014/main" id="{D09052EB-9FE1-8543-BB21-876199837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FC04B23-7768-4945-94CB-DC8019F4A5DF}"/>
              </a:ext>
            </a:extLst>
          </p:cNvPr>
          <p:cNvSpPr/>
          <p:nvPr/>
        </p:nvSpPr>
        <p:spPr>
          <a:xfrm>
            <a:off x="3048001" y="2277978"/>
            <a:ext cx="6096000" cy="7734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We render  118,233 HDR images for 1287 indoor scenes. </a:t>
            </a:r>
          </a:p>
        </p:txBody>
      </p:sp>
    </p:spTree>
    <p:extLst>
      <p:ext uri="{BB962C8B-B14F-4D97-AF65-F5344CB8AC3E}">
        <p14:creationId xmlns:p14="http://schemas.microsoft.com/office/powerpoint/2010/main" val="3313276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91A2BBE-6CCE-5942-B0F6-D4E0AC5C14A2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Ground-truths and Formats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5FB600-6362-9E49-86C5-C83F7286A777}"/>
              </a:ext>
            </a:extLst>
          </p:cNvPr>
          <p:cNvSpPr txBox="1"/>
          <p:nvPr/>
        </p:nvSpPr>
        <p:spPr>
          <a:xfrm>
            <a:off x="277402" y="873303"/>
            <a:ext cx="11476234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Images: </a:t>
            </a:r>
            <a:r>
              <a:rPr lang="en-US" sz="2000" dirty="0"/>
              <a:t>The 480 × 640 HDR images </a:t>
            </a:r>
            <a:r>
              <a:rPr lang="en-US" sz="2000" dirty="0" err="1"/>
              <a:t>im</a:t>
            </a:r>
            <a:r>
              <a:rPr lang="en-US" sz="2000" dirty="0"/>
              <a:t>_*.</a:t>
            </a:r>
            <a:r>
              <a:rPr lang="en-US" sz="2000" dirty="0" err="1"/>
              <a:t>hdr</a:t>
            </a: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Material: </a:t>
            </a:r>
            <a:r>
              <a:rPr lang="en-US" sz="2000" dirty="0"/>
              <a:t>The 480 × 640 diffuse albedo maps </a:t>
            </a:r>
            <a:r>
              <a:rPr lang="en-US" sz="2000" dirty="0" err="1"/>
              <a:t>imbaseColor</a:t>
            </a:r>
            <a:r>
              <a:rPr lang="en-US" sz="2000" dirty="0"/>
              <a:t>_*.</a:t>
            </a:r>
            <a:r>
              <a:rPr lang="en-US" sz="2000" dirty="0" err="1"/>
              <a:t>png</a:t>
            </a:r>
            <a:r>
              <a:rPr lang="en-US" sz="2000" dirty="0"/>
              <a:t> and roughness map </a:t>
            </a:r>
            <a:r>
              <a:rPr lang="en-US" sz="2000" dirty="0" err="1"/>
              <a:t>imroughness</a:t>
            </a:r>
            <a:r>
              <a:rPr lang="en-US" sz="2000" dirty="0"/>
              <a:t>_*.</a:t>
            </a:r>
            <a:r>
              <a:rPr lang="en-US" sz="2000" dirty="0" err="1"/>
              <a:t>png</a:t>
            </a: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Geometry: </a:t>
            </a:r>
            <a:r>
              <a:rPr lang="en-US" sz="2000" dirty="0"/>
              <a:t>The 480 × 640 normal maps </a:t>
            </a:r>
            <a:r>
              <a:rPr lang="en-US" sz="2000" dirty="0" err="1"/>
              <a:t>imnomral</a:t>
            </a:r>
            <a:r>
              <a:rPr lang="en-US" sz="2000" dirty="0"/>
              <a:t>_*.</a:t>
            </a:r>
            <a:r>
              <a:rPr lang="en-US" sz="2000" dirty="0" err="1"/>
              <a:t>png</a:t>
            </a:r>
            <a:r>
              <a:rPr lang="en-US" sz="2000" dirty="0"/>
              <a:t> and depth maps </a:t>
            </a:r>
            <a:r>
              <a:rPr lang="en-US" sz="2000" dirty="0" err="1"/>
              <a:t>imdepth</a:t>
            </a:r>
            <a:r>
              <a:rPr lang="en-US" sz="2000" dirty="0"/>
              <a:t>_*.dat.</a:t>
            </a: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Mask: </a:t>
            </a:r>
            <a:r>
              <a:rPr lang="en-US" sz="2000" dirty="0"/>
              <a:t>The 480 × 460 grey scale mask </a:t>
            </a:r>
            <a:r>
              <a:rPr lang="en-US" sz="2000" dirty="0" err="1"/>
              <a:t>immask</a:t>
            </a:r>
            <a:r>
              <a:rPr lang="en-US" sz="2000" dirty="0"/>
              <a:t>_*.</a:t>
            </a:r>
            <a:r>
              <a:rPr lang="en-US" sz="2000" dirty="0" err="1"/>
              <a:t>png</a:t>
            </a:r>
            <a:r>
              <a:rPr lang="en-US" sz="2000" dirty="0"/>
              <a:t> for light sources.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/>
              <a:t>SVLighting</a:t>
            </a:r>
            <a:r>
              <a:rPr lang="en-US" sz="2000" b="1" dirty="0"/>
              <a:t>: </a:t>
            </a:r>
            <a:r>
              <a:rPr lang="en-US" sz="2000" dirty="0"/>
              <a:t>The (120 × 16) × (160 × 32) per-pixel </a:t>
            </a:r>
            <a:r>
              <a:rPr lang="en-US" sz="2000" dirty="0" err="1"/>
              <a:t>envmaps</a:t>
            </a:r>
            <a:r>
              <a:rPr lang="en-US" sz="2000" dirty="0"/>
              <a:t> </a:t>
            </a:r>
            <a:r>
              <a:rPr lang="en-US" sz="2000" dirty="0" err="1"/>
              <a:t>imenv</a:t>
            </a:r>
            <a:r>
              <a:rPr lang="en-US" sz="2000" dirty="0"/>
              <a:t>_*.</a:t>
            </a:r>
            <a:r>
              <a:rPr lang="en-US" sz="2000" dirty="0" err="1"/>
              <a:t>hdr</a:t>
            </a:r>
            <a:r>
              <a:rPr lang="en-US" sz="2000" dirty="0"/>
              <a:t>.</a:t>
            </a: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SVSG: </a:t>
            </a:r>
            <a:r>
              <a:rPr lang="en-US" sz="2000" dirty="0"/>
              <a:t>The ground-truth spatially-varying spherical Gaussian (SG) parameters </a:t>
            </a:r>
            <a:r>
              <a:rPr lang="en-US" sz="2000" dirty="0" err="1"/>
              <a:t>imsgEnv</a:t>
            </a:r>
            <a:r>
              <a:rPr lang="en-US" sz="2000" dirty="0"/>
              <a:t>_*.h5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Shading: </a:t>
            </a:r>
            <a:r>
              <a:rPr lang="en-US" sz="2000" dirty="0"/>
              <a:t>The 120 × 160 diffuse shading </a:t>
            </a:r>
            <a:r>
              <a:rPr lang="en-US" sz="2000" dirty="0" err="1"/>
              <a:t>imshading</a:t>
            </a:r>
            <a:r>
              <a:rPr lang="en-US" sz="2000" dirty="0"/>
              <a:t>_*.</a:t>
            </a:r>
            <a:r>
              <a:rPr lang="en-US" sz="2000" dirty="0" err="1"/>
              <a:t>hdr</a:t>
            </a:r>
            <a:r>
              <a:rPr lang="en-US" sz="2000" dirty="0"/>
              <a:t> </a:t>
            </a: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/>
              <a:t>SVLightDirect</a:t>
            </a:r>
            <a:r>
              <a:rPr lang="en-US" sz="2000" b="1" dirty="0"/>
              <a:t>: </a:t>
            </a:r>
            <a:r>
              <a:rPr lang="en-US" sz="2000" dirty="0"/>
              <a:t>The (30 × 16) × (40 × 32) per-pixel </a:t>
            </a:r>
            <a:r>
              <a:rPr lang="en-US" sz="2000" dirty="0" err="1"/>
              <a:t>envmaps</a:t>
            </a:r>
            <a:r>
              <a:rPr lang="en-US" sz="2000" dirty="0"/>
              <a:t> with direct illumination </a:t>
            </a:r>
            <a:r>
              <a:rPr lang="en-US" sz="2000" dirty="0" err="1"/>
              <a:t>imenvDirect</a:t>
            </a:r>
            <a:r>
              <a:rPr lang="en-US" sz="2000" dirty="0"/>
              <a:t>_* .</a:t>
            </a:r>
            <a:r>
              <a:rPr lang="en-US" sz="2000" dirty="0" err="1"/>
              <a:t>hdr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/>
              <a:t>ShadingDirect</a:t>
            </a:r>
            <a:r>
              <a:rPr lang="en-US" sz="2000" b="1" dirty="0"/>
              <a:t>: </a:t>
            </a:r>
            <a:r>
              <a:rPr lang="en-US" sz="2000" dirty="0"/>
              <a:t>The 120 × 160 direct shading </a:t>
            </a:r>
            <a:r>
              <a:rPr lang="en-US" sz="2000" dirty="0" err="1"/>
              <a:t>imshadingDirect</a:t>
            </a:r>
            <a:r>
              <a:rPr lang="en-US" sz="2000" dirty="0"/>
              <a:t>_*.</a:t>
            </a:r>
            <a:r>
              <a:rPr lang="en-US" sz="2000" dirty="0" err="1"/>
              <a:t>rgbe</a:t>
            </a: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/>
              <a:t>SemanticLabel</a:t>
            </a:r>
            <a:r>
              <a:rPr lang="en-US" sz="2000" b="1" dirty="0"/>
              <a:t>: </a:t>
            </a:r>
            <a:r>
              <a:rPr lang="en-US" dirty="0"/>
              <a:t>The 480 × 640 semantic segmentation label </a:t>
            </a:r>
            <a:r>
              <a:rPr lang="en-US" sz="2000" dirty="0" err="1"/>
              <a:t>imsemLabel</a:t>
            </a:r>
            <a:r>
              <a:rPr lang="en-US" sz="2000" dirty="0"/>
              <a:t>_*.</a:t>
            </a:r>
            <a:r>
              <a:rPr lang="en-US" sz="2000" dirty="0" err="1"/>
              <a:t>npy</a:t>
            </a: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/>
              <a:t>LightSource</a:t>
            </a:r>
            <a:r>
              <a:rPr lang="en-US" sz="2000" b="1" dirty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1" dirty="0"/>
              <a:t>Geometry: </a:t>
            </a:r>
            <a:r>
              <a:rPr lang="en-US" dirty="0"/>
              <a:t>The geometry annotation for windows and lamps box_*.</a:t>
            </a:r>
            <a:r>
              <a:rPr lang="en-US" dirty="0" err="1"/>
              <a:t>dat</a:t>
            </a: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1" dirty="0"/>
              <a:t>Mask: </a:t>
            </a:r>
            <a:r>
              <a:rPr lang="en-US" dirty="0"/>
              <a:t>The 120 × 160 2D binary masks for light sources mask*.</a:t>
            </a:r>
            <a:r>
              <a:rPr lang="en-US" dirty="0" err="1"/>
              <a:t>png</a:t>
            </a:r>
            <a:endParaRPr lang="en-US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1" dirty="0"/>
              <a:t>Direct shading: </a:t>
            </a:r>
            <a:r>
              <a:rPr lang="en-US" dirty="0"/>
              <a:t>The 120 × 160 direct shading for each light source </a:t>
            </a:r>
            <a:r>
              <a:rPr lang="en-US" dirty="0" err="1"/>
              <a:t>imDS</a:t>
            </a:r>
            <a:r>
              <a:rPr lang="en-US" dirty="0"/>
              <a:t>*.</a:t>
            </a:r>
            <a:r>
              <a:rPr lang="en-US" dirty="0" err="1"/>
              <a:t>rgbe</a:t>
            </a:r>
            <a:endParaRPr lang="en-US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1" dirty="0"/>
              <a:t>Direct shading without </a:t>
            </a:r>
            <a:r>
              <a:rPr lang="en-US" b="1" dirty="0" err="1"/>
              <a:t>occlusion:</a:t>
            </a:r>
            <a:r>
              <a:rPr lang="en-US" dirty="0" err="1"/>
              <a:t>The</a:t>
            </a:r>
            <a:r>
              <a:rPr lang="en-US" dirty="0"/>
              <a:t> 120 × 160 direct shading without occlusion </a:t>
            </a:r>
            <a:r>
              <a:rPr lang="en-US" dirty="0" err="1"/>
              <a:t>imNoOcclu</a:t>
            </a:r>
            <a:r>
              <a:rPr lang="en-US" dirty="0"/>
              <a:t>*.</a:t>
            </a:r>
            <a:r>
              <a:rPr lang="en-US" dirty="0" err="1"/>
              <a:t>rgbe</a:t>
            </a:r>
            <a:endParaRPr lang="en-US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b="1" dirty="0"/>
              <a:t>Shadow: </a:t>
            </a:r>
            <a:r>
              <a:rPr lang="en-US" dirty="0"/>
              <a:t>The 120 × 160 shadow maps for each light source </a:t>
            </a:r>
            <a:r>
              <a:rPr lang="en-US" dirty="0" err="1"/>
              <a:t>imShadow</a:t>
            </a:r>
            <a:r>
              <a:rPr lang="en-US" dirty="0"/>
              <a:t>*.</a:t>
            </a:r>
            <a:r>
              <a:rPr lang="en-US" dirty="0" err="1"/>
              <a:t>png</a:t>
            </a:r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Friction: </a:t>
            </a:r>
            <a:r>
              <a:rPr lang="en-US" sz="2000" dirty="0"/>
              <a:t>The friction coefficients computed from our SVBRDF</a:t>
            </a:r>
            <a:endParaRPr lang="en-US" sz="20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8808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FB55236-FE2B-A24D-8FBD-C3345C360D76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HDR Images</a:t>
            </a:r>
          </a:p>
        </p:txBody>
      </p:sp>
      <p:pic>
        <p:nvPicPr>
          <p:cNvPr id="10" name="Picture 9" descr="A picture containing indoor, floor, chair&#10;&#10;Description automatically generated">
            <a:extLst>
              <a:ext uri="{FF2B5EF4-FFF2-40B4-BE49-F238E27FC236}">
                <a16:creationId xmlns:a16="http://schemas.microsoft.com/office/drawing/2014/main" id="{E4D4E893-F45F-4E4F-97AB-4A5D87CC8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04" y="1314877"/>
            <a:ext cx="6076023" cy="45570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83B2842-5AB1-C048-B80A-8D431CF86F34}"/>
              </a:ext>
            </a:extLst>
          </p:cNvPr>
          <p:cNvSpPr txBox="1"/>
          <p:nvPr/>
        </p:nvSpPr>
        <p:spPr>
          <a:xfrm>
            <a:off x="745733" y="5871894"/>
            <a:ext cx="531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An example image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36405E-9058-2F45-9C8F-6B2B4F1084A7}"/>
              </a:ext>
            </a:extLst>
          </p:cNvPr>
          <p:cNvSpPr txBox="1"/>
          <p:nvPr/>
        </p:nvSpPr>
        <p:spPr>
          <a:xfrm>
            <a:off x="6511532" y="1058026"/>
            <a:ext cx="531516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Name: 		</a:t>
            </a:r>
            <a:r>
              <a:rPr lang="en-US" sz="2000" dirty="0" err="1"/>
              <a:t>im</a:t>
            </a:r>
            <a:r>
              <a:rPr lang="en-US" sz="2000" dirty="0"/>
              <a:t>_*.</a:t>
            </a:r>
            <a:r>
              <a:rPr lang="en-US" sz="2000" dirty="0" err="1"/>
              <a:t>hdr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Resolution:	480 x 640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To load the image and turn to LDR format, we may use the following python code </a:t>
            </a:r>
          </a:p>
          <a:p>
            <a:endParaRPr lang="en-US" sz="2000" dirty="0"/>
          </a:p>
        </p:txBody>
      </p:sp>
      <p:pic>
        <p:nvPicPr>
          <p:cNvPr id="18" name="Picture 17" descr="Text&#10;&#10;Description automatically generated">
            <a:extLst>
              <a:ext uri="{FF2B5EF4-FFF2-40B4-BE49-F238E27FC236}">
                <a16:creationId xmlns:a16="http://schemas.microsoft.com/office/drawing/2014/main" id="{2B3711F4-ECF7-9840-8E9D-2DAF311F1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1659" y="2463231"/>
            <a:ext cx="4715624" cy="314374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94B60A7-B309-DD4D-99A2-6B95A5F6BBFA}"/>
              </a:ext>
            </a:extLst>
          </p:cNvPr>
          <p:cNvSpPr/>
          <p:nvPr/>
        </p:nvSpPr>
        <p:spPr>
          <a:xfrm>
            <a:off x="6621660" y="3893907"/>
            <a:ext cx="4515528" cy="10685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022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xample_Trim">
            <a:hlinkClick r:id="" action="ppaction://media"/>
            <a:extLst>
              <a:ext uri="{FF2B5EF4-FFF2-40B4-BE49-F238E27FC236}">
                <a16:creationId xmlns:a16="http://schemas.microsoft.com/office/drawing/2014/main" id="{2FFC8E79-FF3C-8448-8458-D297149EDAC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16" end="19962.897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3B89F98-466B-684F-A4DA-0EBBE1CC7DBB}"/>
              </a:ext>
            </a:extLst>
          </p:cNvPr>
          <p:cNvSpPr/>
          <p:nvPr/>
        </p:nvSpPr>
        <p:spPr>
          <a:xfrm>
            <a:off x="750013" y="339047"/>
            <a:ext cx="9277565" cy="157194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22D065B-DA85-BB46-B86F-50786354B885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HDR Images: Comparisons with Real Images</a:t>
            </a:r>
          </a:p>
        </p:txBody>
      </p:sp>
    </p:spTree>
    <p:extLst>
      <p:ext uri="{BB962C8B-B14F-4D97-AF65-F5344CB8AC3E}">
        <p14:creationId xmlns:p14="http://schemas.microsoft.com/office/powerpoint/2010/main" val="404374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idebyside" descr="sidebyside">
            <a:hlinkClick r:id="" action="ppaction://media"/>
            <a:extLst>
              <a:ext uri="{FF2B5EF4-FFF2-40B4-BE49-F238E27FC236}">
                <a16:creationId xmlns:a16="http://schemas.microsoft.com/office/drawing/2014/main" id="{83D5FD67-4202-8E4B-B08B-4EAEE761E41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7CE3821-97F5-9D41-AB32-D6478AA191F2}"/>
              </a:ext>
            </a:extLst>
          </p:cNvPr>
          <p:cNvSpPr/>
          <p:nvPr/>
        </p:nvSpPr>
        <p:spPr>
          <a:xfrm>
            <a:off x="482885" y="318499"/>
            <a:ext cx="9277565" cy="157194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EF868E39-C5C8-7946-94A7-3B35D2F98A8D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HDR Images: Different Configurations</a:t>
            </a:r>
          </a:p>
        </p:txBody>
      </p:sp>
    </p:spTree>
    <p:extLst>
      <p:ext uri="{BB962C8B-B14F-4D97-AF65-F5344CB8AC3E}">
        <p14:creationId xmlns:p14="http://schemas.microsoft.com/office/powerpoint/2010/main" val="56140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4F590F0-1AD6-0040-A740-17E3EBF638C9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Materials: Diffuse Albedo and Roughness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E671F5-0749-DF42-A7DB-1E5D84AB1550}"/>
              </a:ext>
            </a:extLst>
          </p:cNvPr>
          <p:cNvSpPr txBox="1"/>
          <p:nvPr/>
        </p:nvSpPr>
        <p:spPr>
          <a:xfrm>
            <a:off x="872347" y="1697097"/>
            <a:ext cx="108093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Microfacet BRDF :</a:t>
            </a:r>
          </a:p>
          <a:p>
            <a:endParaRPr lang="en-US" sz="2400" dirty="0"/>
          </a:p>
          <a:p>
            <a:r>
              <a:rPr lang="en-US" sz="2400" dirty="0"/>
              <a:t>Detailed definition:   </a:t>
            </a:r>
            <a:r>
              <a:rPr lang="en-US" sz="2400" dirty="0">
                <a:hlinkClick r:id="rId2"/>
              </a:rPr>
              <a:t>link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F5C4EDE-4A75-724F-845E-1A3B0BD451A8}"/>
                  </a:ext>
                </a:extLst>
              </p:cNvPr>
              <p:cNvSpPr txBox="1"/>
              <p:nvPr/>
            </p:nvSpPr>
            <p:spPr>
              <a:xfrm>
                <a:off x="3540232" y="1538336"/>
                <a:ext cx="6846777" cy="7791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smtClean="0"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  <m:r>
                                <a:rPr lang="en-US" sz="240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  <m:r>
                                <a:rPr lang="en-US" sz="240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  <m:r>
                                <a:rPr lang="en-US" sz="240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</m:t>
                              </m:r>
                            </m:e>
                          </m:d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F5C4EDE-4A75-724F-845E-1A3B0BD45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0232" y="1538336"/>
                <a:ext cx="6846777" cy="779188"/>
              </a:xfrm>
              <a:prstGeom prst="rect">
                <a:avLst/>
              </a:prstGeom>
              <a:blipFill>
                <a:blip r:embed="rId3"/>
                <a:stretch>
                  <a:fillRect l="-1481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picture containing pool ball, table, indoor, sitting&#10;&#10;Description automatically generated">
            <a:extLst>
              <a:ext uri="{FF2B5EF4-FFF2-40B4-BE49-F238E27FC236}">
                <a16:creationId xmlns:a16="http://schemas.microsoft.com/office/drawing/2014/main" id="{B7C32E30-E9F4-4D45-8627-C11F44088D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283" y="3014390"/>
            <a:ext cx="3251200" cy="3251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 descr="A picture containing table, sitting, object&#10;&#10;Description automatically generated">
            <a:extLst>
              <a:ext uri="{FF2B5EF4-FFF2-40B4-BE49-F238E27FC236}">
                <a16:creationId xmlns:a16="http://schemas.microsoft.com/office/drawing/2014/main" id="{0C460133-C873-C341-9F6B-0C3A05CF84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6532" y="3014390"/>
            <a:ext cx="3251200" cy="3251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A picture containing sitting, table&#10;&#10;Description automatically generated">
            <a:extLst>
              <a:ext uri="{FF2B5EF4-FFF2-40B4-BE49-F238E27FC236}">
                <a16:creationId xmlns:a16="http://schemas.microsoft.com/office/drawing/2014/main" id="{E865EB8A-E61F-564A-8705-AE79BB7E96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1409" y="3014390"/>
            <a:ext cx="3251200" cy="3251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Equal 9">
            <a:extLst>
              <a:ext uri="{FF2B5EF4-FFF2-40B4-BE49-F238E27FC236}">
                <a16:creationId xmlns:a16="http://schemas.microsoft.com/office/drawing/2014/main" id="{0D83A589-AC9C-5E47-9F0C-35D632B7871F}"/>
              </a:ext>
            </a:extLst>
          </p:cNvPr>
          <p:cNvSpPr/>
          <p:nvPr/>
        </p:nvSpPr>
        <p:spPr>
          <a:xfrm>
            <a:off x="4075785" y="4342106"/>
            <a:ext cx="585788" cy="595768"/>
          </a:xfrm>
          <a:prstGeom prst="mathEqual">
            <a:avLst/>
          </a:prstGeom>
          <a:solidFill>
            <a:schemeClr val="accent4"/>
          </a:solidFill>
          <a:ln w="25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EF8BBB8E-CE73-6842-8665-811974A07C65}"/>
              </a:ext>
            </a:extLst>
          </p:cNvPr>
          <p:cNvSpPr/>
          <p:nvPr/>
        </p:nvSpPr>
        <p:spPr>
          <a:xfrm>
            <a:off x="8222791" y="4342106"/>
            <a:ext cx="465982" cy="485775"/>
          </a:xfrm>
          <a:prstGeom prst="plus">
            <a:avLst>
              <a:gd name="adj" fmla="val 40331"/>
            </a:avLst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18FA2A-3133-CF4C-BB0E-84997459C5AF}"/>
              </a:ext>
            </a:extLst>
          </p:cNvPr>
          <p:cNvSpPr txBox="1"/>
          <p:nvPr/>
        </p:nvSpPr>
        <p:spPr>
          <a:xfrm>
            <a:off x="772988" y="6265590"/>
            <a:ext cx="2887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Microfacet</a:t>
            </a:r>
            <a:r>
              <a:rPr lang="zh-CN" altLang="en-US" sz="2400" dirty="0"/>
              <a:t> </a:t>
            </a:r>
            <a:r>
              <a:rPr lang="en-US" altLang="zh-CN" sz="2400" dirty="0"/>
              <a:t>BRDF</a:t>
            </a: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DCDB3F-507F-9A4B-A020-392BFD722DEC}"/>
              </a:ext>
            </a:extLst>
          </p:cNvPr>
          <p:cNvSpPr txBox="1"/>
          <p:nvPr/>
        </p:nvSpPr>
        <p:spPr>
          <a:xfrm>
            <a:off x="4866532" y="6252639"/>
            <a:ext cx="3251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Diffuse</a:t>
            </a:r>
            <a:r>
              <a:rPr lang="zh-CN" altLang="en-US" sz="2400" dirty="0"/>
              <a:t> </a:t>
            </a:r>
            <a:r>
              <a:rPr lang="en-US" altLang="zh-CN" sz="2400" dirty="0"/>
              <a:t>Reflectance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4654FB-3F0D-4148-8854-098D99049EBE}"/>
              </a:ext>
            </a:extLst>
          </p:cNvPr>
          <p:cNvSpPr txBox="1"/>
          <p:nvPr/>
        </p:nvSpPr>
        <p:spPr>
          <a:xfrm>
            <a:off x="8761410" y="6265590"/>
            <a:ext cx="3251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Specular</a:t>
            </a:r>
            <a:r>
              <a:rPr lang="zh-CN" altLang="en-US" sz="2400" dirty="0"/>
              <a:t> </a:t>
            </a:r>
            <a:r>
              <a:rPr lang="en-US" altLang="zh-CN" sz="2400" dirty="0"/>
              <a:t>Reflectance</a:t>
            </a:r>
            <a:endParaRPr lang="en-US" sz="2400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3E33227-AC84-884E-8B59-2C7F5C2F679A}"/>
              </a:ext>
            </a:extLst>
          </p:cNvPr>
          <p:cNvCxnSpPr>
            <a:cxnSpLocks/>
          </p:cNvCxnSpPr>
          <p:nvPr/>
        </p:nvCxnSpPr>
        <p:spPr>
          <a:xfrm>
            <a:off x="4866532" y="1198298"/>
            <a:ext cx="373288" cy="3895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DC9650E-3E34-BA49-AED5-FDCFCF2AEB0E}"/>
              </a:ext>
            </a:extLst>
          </p:cNvPr>
          <p:cNvCxnSpPr>
            <a:cxnSpLocks/>
          </p:cNvCxnSpPr>
          <p:nvPr/>
        </p:nvCxnSpPr>
        <p:spPr>
          <a:xfrm flipH="1">
            <a:off x="7042152" y="1206367"/>
            <a:ext cx="195208" cy="3702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728DECB-C391-7A48-AF6B-7938F328603C}"/>
              </a:ext>
            </a:extLst>
          </p:cNvPr>
          <p:cNvSpPr txBox="1"/>
          <p:nvPr/>
        </p:nvSpPr>
        <p:spPr>
          <a:xfrm>
            <a:off x="3035973" y="779007"/>
            <a:ext cx="3251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Diffuse</a:t>
            </a:r>
            <a:r>
              <a:rPr lang="zh-CN" altLang="en-US" sz="2400" dirty="0"/>
              <a:t> </a:t>
            </a:r>
            <a:r>
              <a:rPr lang="en-US" altLang="zh-CN" sz="2400" dirty="0"/>
              <a:t>albedo</a:t>
            </a:r>
            <a:endParaRPr lang="en-US" sz="2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C85F338-F480-254C-9121-052060983CA9}"/>
              </a:ext>
            </a:extLst>
          </p:cNvPr>
          <p:cNvSpPr txBox="1"/>
          <p:nvPr/>
        </p:nvSpPr>
        <p:spPr>
          <a:xfrm>
            <a:off x="5611760" y="757653"/>
            <a:ext cx="3251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Roughness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5637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8C306BB-DFC8-7040-B516-8EB98D95DD77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Materials: Diffuse Albedo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A94AD4-9E41-3045-9C4E-B9AA1F81D6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65304" y="1314877"/>
            <a:ext cx="6076022" cy="45570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A1698C-BDC2-BD41-941C-46E5AAC0DED9}"/>
              </a:ext>
            </a:extLst>
          </p:cNvPr>
          <p:cNvSpPr txBox="1"/>
          <p:nvPr/>
        </p:nvSpPr>
        <p:spPr>
          <a:xfrm>
            <a:off x="745733" y="5871894"/>
            <a:ext cx="531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Diffuse albedo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23FCB8-3260-294B-9285-CEF298E594C0}"/>
              </a:ext>
            </a:extLst>
          </p:cNvPr>
          <p:cNvSpPr txBox="1"/>
          <p:nvPr/>
        </p:nvSpPr>
        <p:spPr>
          <a:xfrm>
            <a:off x="6511532" y="1058026"/>
            <a:ext cx="53151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Name: 		</a:t>
            </a:r>
            <a:r>
              <a:rPr lang="en-US" sz="2000" dirty="0" err="1"/>
              <a:t>imbaseColor</a:t>
            </a:r>
            <a:r>
              <a:rPr lang="en-US" sz="2000" dirty="0"/>
              <a:t>_*.</a:t>
            </a:r>
            <a:r>
              <a:rPr lang="en-US" sz="2000" dirty="0" err="1"/>
              <a:t>png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Resolution:	480 x 640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image is in sRGB space. For rendering, we need to transform it to linear RGB space first. </a:t>
            </a:r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0F41C4DA-B850-8D4E-99D4-0CD58D8EC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261" y="2381465"/>
            <a:ext cx="4997705" cy="122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039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8C306BB-DFC8-7040-B516-8EB98D95DD77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Materials: Roughness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A94AD4-9E41-3045-9C4E-B9AA1F81D6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65304" y="1314877"/>
            <a:ext cx="6076022" cy="45570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A1698C-BDC2-BD41-941C-46E5AAC0DED9}"/>
              </a:ext>
            </a:extLst>
          </p:cNvPr>
          <p:cNvSpPr txBox="1"/>
          <p:nvPr/>
        </p:nvSpPr>
        <p:spPr>
          <a:xfrm>
            <a:off x="745733" y="5871894"/>
            <a:ext cx="531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Roughness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23FCB8-3260-294B-9285-CEF298E594C0}"/>
              </a:ext>
            </a:extLst>
          </p:cNvPr>
          <p:cNvSpPr txBox="1"/>
          <p:nvPr/>
        </p:nvSpPr>
        <p:spPr>
          <a:xfrm>
            <a:off x="6511532" y="1058026"/>
            <a:ext cx="53151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Name: 		</a:t>
            </a:r>
            <a:r>
              <a:rPr lang="en-US" sz="2000" dirty="0" err="1"/>
              <a:t>imroughness</a:t>
            </a:r>
            <a:r>
              <a:rPr lang="en-US" sz="2000" dirty="0"/>
              <a:t>_*.</a:t>
            </a:r>
            <a:r>
              <a:rPr lang="en-US" sz="2000" dirty="0" err="1"/>
              <a:t>png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Resolution:	480 x 640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image is saved in linear space.</a:t>
            </a: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CE9B16F-9A99-1A4F-ACEE-0ECE8B250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5607" y="2073689"/>
            <a:ext cx="4707062" cy="111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414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79145D-B6B8-EC41-B21D-9D995D3EC2F1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Geometry: Depth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FC2DB7-4380-0E47-B478-F856956FD4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65304" y="1314877"/>
            <a:ext cx="6076021" cy="45570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E4A78E-9E4F-2341-AEC5-5135D647DC60}"/>
              </a:ext>
            </a:extLst>
          </p:cNvPr>
          <p:cNvSpPr txBox="1"/>
          <p:nvPr/>
        </p:nvSpPr>
        <p:spPr>
          <a:xfrm>
            <a:off x="745733" y="5871894"/>
            <a:ext cx="531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Depth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D429C8-033E-1040-88F2-8648197FE06B}"/>
              </a:ext>
            </a:extLst>
          </p:cNvPr>
          <p:cNvSpPr txBox="1"/>
          <p:nvPr/>
        </p:nvSpPr>
        <p:spPr>
          <a:xfrm>
            <a:off x="6511532" y="1058026"/>
            <a:ext cx="53151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Name: 		</a:t>
            </a:r>
            <a:r>
              <a:rPr lang="en-US" sz="2000" dirty="0" err="1"/>
              <a:t>imdepth</a:t>
            </a:r>
            <a:r>
              <a:rPr lang="en-US" sz="2000" dirty="0"/>
              <a:t>_*.</a:t>
            </a:r>
            <a:r>
              <a:rPr lang="en-US" sz="2000" dirty="0" err="1"/>
              <a:t>dat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Resolution:	480 x 640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We use the following code to load depth maps</a:t>
            </a:r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5437E98F-E206-1D48-AE68-B27DE6317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5628" y="2073688"/>
            <a:ext cx="5188304" cy="271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712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79145D-B6B8-EC41-B21D-9D995D3EC2F1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Geometry: Normal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A25054-2F27-8D49-93B1-7A2240D111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65304" y="1314877"/>
            <a:ext cx="6076021" cy="45570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796F5B-3FD7-274A-8644-5657FB5FC7A6}"/>
              </a:ext>
            </a:extLst>
          </p:cNvPr>
          <p:cNvSpPr txBox="1"/>
          <p:nvPr/>
        </p:nvSpPr>
        <p:spPr>
          <a:xfrm>
            <a:off x="745733" y="5871894"/>
            <a:ext cx="531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Normal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EFAB2-8DE4-8440-9898-4CF536C1773F}"/>
              </a:ext>
            </a:extLst>
          </p:cNvPr>
          <p:cNvSpPr txBox="1"/>
          <p:nvPr/>
        </p:nvSpPr>
        <p:spPr>
          <a:xfrm>
            <a:off x="6511532" y="1058026"/>
            <a:ext cx="531516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Name: 		</a:t>
            </a:r>
            <a:r>
              <a:rPr lang="en-US" sz="2000" dirty="0" err="1"/>
              <a:t>imnormal</a:t>
            </a:r>
            <a:r>
              <a:rPr lang="en-US" sz="2000" dirty="0"/>
              <a:t>_*.</a:t>
            </a:r>
            <a:r>
              <a:rPr lang="en-US" sz="2000" dirty="0" err="1"/>
              <a:t>png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Resolution:	480 x 640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R,G,B color space corresponding to X, Y, Z axis respectively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We read the normal with the following code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DD0073-BD6B-BA41-9F90-B68EBF0DB535}"/>
              </a:ext>
            </a:extLst>
          </p:cNvPr>
          <p:cNvSpPr txBox="1"/>
          <p:nvPr/>
        </p:nvSpPr>
        <p:spPr>
          <a:xfrm>
            <a:off x="6910442" y="3593384"/>
            <a:ext cx="678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📷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D3CFFE-2647-364D-BACE-8F508F8F8730}"/>
              </a:ext>
            </a:extLst>
          </p:cNvPr>
          <p:cNvSpPr/>
          <p:nvPr/>
        </p:nvSpPr>
        <p:spPr>
          <a:xfrm>
            <a:off x="8116584" y="2527443"/>
            <a:ext cx="1582220" cy="10659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649F-E9D0-9A4C-A294-B706651FECB0}"/>
              </a:ext>
            </a:extLst>
          </p:cNvPr>
          <p:cNvCxnSpPr>
            <a:cxnSpLocks/>
            <a:endCxn id="2" idx="3"/>
          </p:cNvCxnSpPr>
          <p:nvPr/>
        </p:nvCxnSpPr>
        <p:spPr>
          <a:xfrm flipH="1">
            <a:off x="7588536" y="2527443"/>
            <a:ext cx="528046" cy="1296774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07A2902-33D0-4243-8C56-FCD8B160794D}"/>
              </a:ext>
            </a:extLst>
          </p:cNvPr>
          <p:cNvCxnSpPr>
            <a:cxnSpLocks/>
            <a:endCxn id="2" idx="3"/>
          </p:cNvCxnSpPr>
          <p:nvPr/>
        </p:nvCxnSpPr>
        <p:spPr>
          <a:xfrm flipH="1">
            <a:off x="7588536" y="2527443"/>
            <a:ext cx="2110270" cy="1296774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0599AF5-B0AA-9D40-900F-248BA78892AF}"/>
              </a:ext>
            </a:extLst>
          </p:cNvPr>
          <p:cNvCxnSpPr>
            <a:cxnSpLocks/>
            <a:endCxn id="2" idx="3"/>
          </p:cNvCxnSpPr>
          <p:nvPr/>
        </p:nvCxnSpPr>
        <p:spPr>
          <a:xfrm flipH="1">
            <a:off x="7588536" y="3593384"/>
            <a:ext cx="2110268" cy="230833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A4F15AC-DBC4-1D4E-8497-D9D476DA3F3B}"/>
              </a:ext>
            </a:extLst>
          </p:cNvPr>
          <p:cNvCxnSpPr/>
          <p:nvPr/>
        </p:nvCxnSpPr>
        <p:spPr>
          <a:xfrm>
            <a:off x="8891712" y="3060413"/>
            <a:ext cx="1489753" cy="0"/>
          </a:xfrm>
          <a:prstGeom prst="straightConnector1">
            <a:avLst/>
          </a:prstGeom>
          <a:ln w="317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D7FBFA7-2DD9-AB4B-87B4-DDCEC09474F9}"/>
              </a:ext>
            </a:extLst>
          </p:cNvPr>
          <p:cNvCxnSpPr>
            <a:cxnSpLocks/>
          </p:cNvCxnSpPr>
          <p:nvPr/>
        </p:nvCxnSpPr>
        <p:spPr>
          <a:xfrm flipV="1">
            <a:off x="8907694" y="2251327"/>
            <a:ext cx="0" cy="809086"/>
          </a:xfrm>
          <a:prstGeom prst="straightConnector1">
            <a:avLst/>
          </a:prstGeom>
          <a:ln w="317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174FBB5-74CE-094C-8DD2-B08011D5CCA5}"/>
              </a:ext>
            </a:extLst>
          </p:cNvPr>
          <p:cNvCxnSpPr>
            <a:cxnSpLocks/>
          </p:cNvCxnSpPr>
          <p:nvPr/>
        </p:nvCxnSpPr>
        <p:spPr>
          <a:xfrm flipH="1">
            <a:off x="8414783" y="3060413"/>
            <a:ext cx="492912" cy="330644"/>
          </a:xfrm>
          <a:prstGeom prst="straightConnector1">
            <a:avLst/>
          </a:prstGeom>
          <a:ln w="317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25CB6C9F-A561-7248-958F-B0D28F1792D0}"/>
              </a:ext>
            </a:extLst>
          </p:cNvPr>
          <p:cNvSpPr txBox="1"/>
          <p:nvPr/>
        </p:nvSpPr>
        <p:spPr>
          <a:xfrm>
            <a:off x="6688405" y="3333969"/>
            <a:ext cx="951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Camera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A4EF5DA-6C0C-E649-85AC-390EAC3C0BB4}"/>
              </a:ext>
            </a:extLst>
          </p:cNvPr>
          <p:cNvSpPr txBox="1"/>
          <p:nvPr/>
        </p:nvSpPr>
        <p:spPr>
          <a:xfrm>
            <a:off x="8269073" y="3652120"/>
            <a:ext cx="1495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Image plane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3CFACA3-D63E-B544-8F9A-ED2ABDF96F3F}"/>
              </a:ext>
            </a:extLst>
          </p:cNvPr>
          <p:cNvSpPr txBox="1"/>
          <p:nvPr/>
        </p:nvSpPr>
        <p:spPr>
          <a:xfrm>
            <a:off x="10041928" y="2691081"/>
            <a:ext cx="401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X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E3DA8DC-60E4-CC43-9C38-39DA2E4DC0B3}"/>
              </a:ext>
            </a:extLst>
          </p:cNvPr>
          <p:cNvSpPr txBox="1"/>
          <p:nvPr/>
        </p:nvSpPr>
        <p:spPr>
          <a:xfrm>
            <a:off x="8907694" y="2179775"/>
            <a:ext cx="401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1B7C43A-1BB8-B445-8A3D-DE73B1681472}"/>
              </a:ext>
            </a:extLst>
          </p:cNvPr>
          <p:cNvSpPr txBox="1"/>
          <p:nvPr/>
        </p:nvSpPr>
        <p:spPr>
          <a:xfrm>
            <a:off x="8520130" y="3206391"/>
            <a:ext cx="401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Z</a:t>
            </a:r>
          </a:p>
        </p:txBody>
      </p:sp>
      <p:pic>
        <p:nvPicPr>
          <p:cNvPr id="44" name="Picture 43" descr="Text&#10;&#10;Description automatically generated">
            <a:extLst>
              <a:ext uri="{FF2B5EF4-FFF2-40B4-BE49-F238E27FC236}">
                <a16:creationId xmlns:a16="http://schemas.microsoft.com/office/drawing/2014/main" id="{B574CA60-E8E9-DC45-A77C-89F371A74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405" y="4456997"/>
            <a:ext cx="4998520" cy="206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08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FB2C331-63D7-4642-8A49-05EC5065285A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Semantic Labels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EE27A7-F54B-AE44-BE80-8F76885CD3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65304" y="1314877"/>
            <a:ext cx="6076020" cy="45570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106FAB-829B-D74F-A1D2-C199A55BDB17}"/>
              </a:ext>
            </a:extLst>
          </p:cNvPr>
          <p:cNvSpPr txBox="1"/>
          <p:nvPr/>
        </p:nvSpPr>
        <p:spPr>
          <a:xfrm>
            <a:off x="745733" y="5871894"/>
            <a:ext cx="531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Semantic label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93573E-F175-1645-AA13-1564A67CDC84}"/>
              </a:ext>
            </a:extLst>
          </p:cNvPr>
          <p:cNvSpPr txBox="1"/>
          <p:nvPr/>
        </p:nvSpPr>
        <p:spPr>
          <a:xfrm>
            <a:off x="6511532" y="1058026"/>
            <a:ext cx="53151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Name: 		</a:t>
            </a:r>
            <a:r>
              <a:rPr lang="en-US" sz="2000" dirty="0" err="1"/>
              <a:t>imsemLabel</a:t>
            </a:r>
            <a:r>
              <a:rPr lang="en-US" sz="2000" dirty="0"/>
              <a:t>_*.</a:t>
            </a:r>
            <a:r>
              <a:rPr lang="en-US" sz="2000" dirty="0" err="1"/>
              <a:t>npy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Resolution:	480 x 640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We provide 45 classes of commonly seen objects and layout for indoor scenes.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distribution</a:t>
            </a:r>
            <a:r>
              <a:rPr lang="zh-CN" altLang="en-US" sz="2000" dirty="0"/>
              <a:t> </a:t>
            </a:r>
            <a:r>
              <a:rPr lang="en-US" altLang="zh-CN" sz="2000" dirty="0"/>
              <a:t>of</a:t>
            </a:r>
            <a:r>
              <a:rPr lang="zh-CN" altLang="en-US" sz="2000" dirty="0"/>
              <a:t>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45</a:t>
            </a:r>
            <a:r>
              <a:rPr lang="zh-CN" altLang="en-US" sz="2000" dirty="0"/>
              <a:t> </a:t>
            </a:r>
            <a:r>
              <a:rPr lang="en-US" altLang="zh-CN" sz="2000" dirty="0"/>
              <a:t>classes:</a:t>
            </a: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A0EF8C-ED0A-7F44-A2D6-2B0E121CE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1753" y="2689242"/>
            <a:ext cx="4254572" cy="1786681"/>
          </a:xfrm>
          <a:prstGeom prst="rect">
            <a:avLst/>
          </a:prstGeom>
        </p:spPr>
      </p:pic>
      <p:pic>
        <p:nvPicPr>
          <p:cNvPr id="9" name="Picture 8" descr="Chart, bar chart&#10;&#10;Description automatically generated">
            <a:extLst>
              <a:ext uri="{FF2B5EF4-FFF2-40B4-BE49-F238E27FC236}">
                <a16:creationId xmlns:a16="http://schemas.microsoft.com/office/drawing/2014/main" id="{B522571F-AECF-D04C-BE5D-A519CD00EA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1753" y="4475923"/>
            <a:ext cx="4254572" cy="159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812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AB51C3F8-EE44-9242-8A8F-68504F02BE7F}"/>
              </a:ext>
            </a:extLst>
          </p:cNvPr>
          <p:cNvGraphicFramePr>
            <a:graphicFrameLocks noGrp="1"/>
          </p:cNvGraphicFramePr>
          <p:nvPr/>
        </p:nvGraphicFramePr>
        <p:xfrm>
          <a:off x="8150940" y="1798689"/>
          <a:ext cx="3897171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5510">
                  <a:extLst>
                    <a:ext uri="{9D8B030D-6E8A-4147-A177-3AD203B41FA5}">
                      <a16:colId xmlns:a16="http://schemas.microsoft.com/office/drawing/2014/main" val="2038359598"/>
                    </a:ext>
                  </a:extLst>
                </a:gridCol>
                <a:gridCol w="1162604">
                  <a:extLst>
                    <a:ext uri="{9D8B030D-6E8A-4147-A177-3AD203B41FA5}">
                      <a16:colId xmlns:a16="http://schemas.microsoft.com/office/drawing/2014/main" val="1964978511"/>
                    </a:ext>
                  </a:extLst>
                </a:gridCol>
                <a:gridCol w="1299057">
                  <a:extLst>
                    <a:ext uri="{9D8B030D-6E8A-4147-A177-3AD203B41FA5}">
                      <a16:colId xmlns:a16="http://schemas.microsoft.com/office/drawing/2014/main" val="2021640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DeepLabV3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 </a:t>
                      </a:r>
                      <a:r>
                        <a:rPr lang="en-US" dirty="0" err="1"/>
                        <a:t>mIoU</a:t>
                      </a:r>
                      <a:r>
                        <a:rPr lang="en-US" dirty="0"/>
                        <a:t> (↑)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mAccu</a:t>
                      </a:r>
                      <a:r>
                        <a:rPr lang="en-US" dirty="0"/>
                        <a:t> (↑)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708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OpenRooms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42.9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55.1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92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InteriorNet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356242"/>
                  </a:ext>
                </a:extLst>
              </a:tr>
            </a:tbl>
          </a:graphicData>
        </a:graphic>
      </p:graphicFrame>
      <p:pic>
        <p:nvPicPr>
          <p:cNvPr id="10" name="Picture 9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C3F60D05-E40F-514B-8963-8272CC7E34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81" y="1789472"/>
            <a:ext cx="7854955" cy="4085302"/>
          </a:xfrm>
          <a:prstGeom prst="rect">
            <a:avLst/>
          </a:prstGeom>
        </p:spPr>
      </p:pic>
      <p:graphicFrame>
        <p:nvGraphicFramePr>
          <p:cNvPr id="12" name="Table 9">
            <a:extLst>
              <a:ext uri="{FF2B5EF4-FFF2-40B4-BE49-F238E27FC236}">
                <a16:creationId xmlns:a16="http://schemas.microsoft.com/office/drawing/2014/main" id="{2CF166A4-4707-6945-BE09-A0F927639628}"/>
              </a:ext>
            </a:extLst>
          </p:cNvPr>
          <p:cNvGraphicFramePr>
            <a:graphicFrameLocks noGrp="1"/>
          </p:cNvGraphicFramePr>
          <p:nvPr/>
        </p:nvGraphicFramePr>
        <p:xfrm>
          <a:off x="8150941" y="3429000"/>
          <a:ext cx="3897171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5510">
                  <a:extLst>
                    <a:ext uri="{9D8B030D-6E8A-4147-A177-3AD203B41FA5}">
                      <a16:colId xmlns:a16="http://schemas.microsoft.com/office/drawing/2014/main" val="2038359598"/>
                    </a:ext>
                  </a:extLst>
                </a:gridCol>
                <a:gridCol w="1162604">
                  <a:extLst>
                    <a:ext uri="{9D8B030D-6E8A-4147-A177-3AD203B41FA5}">
                      <a16:colId xmlns:a16="http://schemas.microsoft.com/office/drawing/2014/main" val="1964978511"/>
                    </a:ext>
                  </a:extLst>
                </a:gridCol>
                <a:gridCol w="1299057">
                  <a:extLst>
                    <a:ext uri="{9D8B030D-6E8A-4147-A177-3AD203B41FA5}">
                      <a16:colId xmlns:a16="http://schemas.microsoft.com/office/drawing/2014/main" val="2021640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PSPNet</a:t>
                      </a:r>
                      <a:r>
                        <a:rPr lang="en-US" dirty="0"/>
                        <a:t>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 </a:t>
                      </a:r>
                      <a:r>
                        <a:rPr lang="en-US" dirty="0" err="1"/>
                        <a:t>mIoU</a:t>
                      </a:r>
                      <a:r>
                        <a:rPr lang="en-US" dirty="0"/>
                        <a:t> (↑)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mAccu</a:t>
                      </a:r>
                      <a:r>
                        <a:rPr lang="en-US" dirty="0"/>
                        <a:t> (↑)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708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OpenRooms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53.4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92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InteriorNet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356242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582E2104-3C25-724C-9699-879792F53C8F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Semantic Labels: Application</a:t>
            </a:r>
          </a:p>
        </p:txBody>
      </p:sp>
    </p:spTree>
    <p:extLst>
      <p:ext uri="{BB962C8B-B14F-4D97-AF65-F5344CB8AC3E}">
        <p14:creationId xmlns:p14="http://schemas.microsoft.com/office/powerpoint/2010/main" val="1296037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_gt2">
            <a:hlinkClick r:id="" action="ppaction://media"/>
            <a:extLst>
              <a:ext uri="{FF2B5EF4-FFF2-40B4-BE49-F238E27FC236}">
                <a16:creationId xmlns:a16="http://schemas.microsoft.com/office/drawing/2014/main" id="{C7C539A9-EBA1-D44C-A263-F0C23113BB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91060"/>
            <a:ext cx="11496782" cy="646694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C24BB2A-E3CF-454E-8632-E0AD14EB08E0}"/>
              </a:ext>
            </a:extLst>
          </p:cNvPr>
          <p:cNvSpPr/>
          <p:nvPr/>
        </p:nvSpPr>
        <p:spPr>
          <a:xfrm>
            <a:off x="297951" y="339047"/>
            <a:ext cx="9729627" cy="5239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617ABEF-8E48-224A-A578-C428EB09BBC2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Spatially-varying Lighting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009DF0-BC1D-8342-B82C-A9855A7D655A}"/>
              </a:ext>
            </a:extLst>
          </p:cNvPr>
          <p:cNvSpPr/>
          <p:nvPr/>
        </p:nvSpPr>
        <p:spPr>
          <a:xfrm>
            <a:off x="1107898" y="6416853"/>
            <a:ext cx="9729627" cy="44114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15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3A9CAB-9CED-AE48-A4B7-44ED3961BE49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Spatially-varying Lighting: Per-pixel Environment Maps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4AEA63-F569-1240-A229-E72CFFD81A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65304" y="1314877"/>
            <a:ext cx="6076022" cy="4557016"/>
          </a:xfrm>
          <a:prstGeom prst="rect">
            <a:avLst/>
          </a:prstGeom>
        </p:spPr>
      </p:pic>
      <p:pic>
        <p:nvPicPr>
          <p:cNvPr id="9" name="Picture 8" descr="A chair and a couch in a room&#10;&#10;Description automatically generated with low confidence">
            <a:extLst>
              <a:ext uri="{FF2B5EF4-FFF2-40B4-BE49-F238E27FC236}">
                <a16:creationId xmlns:a16="http://schemas.microsoft.com/office/drawing/2014/main" id="{CD1D5144-17B7-404D-B375-6548596CDD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5667" y="1314877"/>
            <a:ext cx="1575660" cy="118174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9EDBD69-44F0-FB47-A51F-2378C84CEE28}"/>
              </a:ext>
            </a:extLst>
          </p:cNvPr>
          <p:cNvSpPr txBox="1"/>
          <p:nvPr/>
        </p:nvSpPr>
        <p:spPr>
          <a:xfrm>
            <a:off x="5198154" y="1242956"/>
            <a:ext cx="1335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image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5A8148-FF8E-554B-8DD3-D985DC7CE872}"/>
              </a:ext>
            </a:extLst>
          </p:cNvPr>
          <p:cNvSpPr txBox="1"/>
          <p:nvPr/>
        </p:nvSpPr>
        <p:spPr>
          <a:xfrm>
            <a:off x="745733" y="5871894"/>
            <a:ext cx="531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Per-pixel environment map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A7E33B-E2A2-B54C-ADC0-81259D532972}"/>
              </a:ext>
            </a:extLst>
          </p:cNvPr>
          <p:cNvSpPr txBox="1"/>
          <p:nvPr/>
        </p:nvSpPr>
        <p:spPr>
          <a:xfrm>
            <a:off x="6511532" y="1058026"/>
            <a:ext cx="531516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Name: 		</a:t>
            </a:r>
            <a:r>
              <a:rPr lang="en-US" sz="2000" dirty="0" err="1"/>
              <a:t>imenv</a:t>
            </a:r>
            <a:r>
              <a:rPr lang="en-US" sz="2000" dirty="0"/>
              <a:t>_*.</a:t>
            </a:r>
            <a:r>
              <a:rPr lang="en-US" sz="2000" dirty="0" err="1"/>
              <a:t>hdr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Resolution:	(120x16) x (160x32)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It contains 120x160</a:t>
            </a:r>
            <a:r>
              <a:rPr lang="zh-CN" altLang="en-US" sz="2000" dirty="0"/>
              <a:t> </a:t>
            </a:r>
            <a:r>
              <a:rPr lang="en-US" altLang="zh-CN" sz="2000" dirty="0"/>
              <a:t>environment</a:t>
            </a:r>
            <a:r>
              <a:rPr lang="zh-CN" altLang="en-US" sz="2000" dirty="0"/>
              <a:t> </a:t>
            </a:r>
            <a:r>
              <a:rPr lang="en-US" altLang="zh-CN" sz="2000" dirty="0"/>
              <a:t>maps</a:t>
            </a:r>
            <a:r>
              <a:rPr lang="zh-CN" altLang="en-US" sz="2000" dirty="0"/>
              <a:t> </a:t>
            </a:r>
            <a:r>
              <a:rPr lang="en-US" altLang="zh-CN" sz="2000" dirty="0"/>
              <a:t>of</a:t>
            </a:r>
            <a:r>
              <a:rPr lang="zh-CN" altLang="en-US" sz="2000" dirty="0"/>
              <a:t> </a:t>
            </a:r>
            <a:r>
              <a:rPr lang="en-US" altLang="zh-CN" sz="2000" dirty="0"/>
              <a:t>a</a:t>
            </a:r>
            <a:r>
              <a:rPr lang="zh-CN" altLang="en-US" sz="2000" dirty="0"/>
              <a:t> </a:t>
            </a:r>
            <a:r>
              <a:rPr lang="en-US" altLang="zh-CN" sz="2000" dirty="0"/>
              <a:t>resolution</a:t>
            </a:r>
            <a:r>
              <a:rPr lang="zh-CN" altLang="en-US" sz="2000" dirty="0"/>
              <a:t> </a:t>
            </a:r>
            <a:r>
              <a:rPr lang="en-US" altLang="zh-CN" sz="2000" dirty="0"/>
              <a:t>16x32</a:t>
            </a:r>
            <a:r>
              <a:rPr lang="zh-CN" altLang="en-US" sz="2000" dirty="0"/>
              <a:t> </a:t>
            </a:r>
            <a:r>
              <a:rPr lang="en-US" altLang="zh-CN" sz="2000" dirty="0"/>
              <a:t>that</a:t>
            </a:r>
            <a:r>
              <a:rPr lang="zh-CN" altLang="en-US" sz="2000" dirty="0"/>
              <a:t> </a:t>
            </a:r>
            <a:r>
              <a:rPr lang="en-US" altLang="zh-CN" sz="2000" dirty="0"/>
              <a:t>describe</a:t>
            </a:r>
            <a:r>
              <a:rPr lang="zh-CN" altLang="en-US" sz="2000" dirty="0"/>
              <a:t>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incoming</a:t>
            </a:r>
            <a:r>
              <a:rPr lang="zh-CN" altLang="en-US" sz="2000" dirty="0"/>
              <a:t> </a:t>
            </a:r>
            <a:r>
              <a:rPr lang="en-US" altLang="zh-CN" sz="2000" dirty="0"/>
              <a:t>radiance</a:t>
            </a:r>
            <a:r>
              <a:rPr lang="zh-CN" altLang="en-US" sz="2000" dirty="0"/>
              <a:t> </a:t>
            </a:r>
            <a:r>
              <a:rPr lang="en-US" altLang="zh-CN" sz="2000" dirty="0"/>
              <a:t>of</a:t>
            </a:r>
            <a:r>
              <a:rPr lang="zh-CN" altLang="en-US" sz="2000" dirty="0"/>
              <a:t> </a:t>
            </a:r>
            <a:r>
              <a:rPr lang="en-US" altLang="zh-CN" sz="2000" dirty="0"/>
              <a:t>a</a:t>
            </a:r>
            <a:r>
              <a:rPr lang="zh-CN" altLang="en-US" sz="2000" dirty="0"/>
              <a:t> </a:t>
            </a:r>
            <a:r>
              <a:rPr lang="en-US" altLang="zh-CN" sz="2000" dirty="0"/>
              <a:t>hemisphere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E99C1AF-0DD9-5044-9A08-79F81F6281C8}"/>
              </a:ext>
            </a:extLst>
          </p:cNvPr>
          <p:cNvGrpSpPr/>
          <p:nvPr/>
        </p:nvGrpSpPr>
        <p:grpSpPr>
          <a:xfrm>
            <a:off x="9773017" y="2660746"/>
            <a:ext cx="1971127" cy="2357885"/>
            <a:chOff x="7673445" y="669812"/>
            <a:chExt cx="3766976" cy="4486388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20A1273-EBCF-DB4E-A20F-64EB01DEAB29}"/>
                </a:ext>
              </a:extLst>
            </p:cNvPr>
            <p:cNvGrpSpPr/>
            <p:nvPr/>
          </p:nvGrpSpPr>
          <p:grpSpPr>
            <a:xfrm>
              <a:off x="7673445" y="669812"/>
              <a:ext cx="3766976" cy="4486388"/>
              <a:chOff x="8638442" y="729882"/>
              <a:chExt cx="2889526" cy="3211700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CAF2EB16-B3F7-DA4A-883C-9D6D2874027B}"/>
                  </a:ext>
                </a:extLst>
              </p:cNvPr>
              <p:cNvGrpSpPr/>
              <p:nvPr/>
            </p:nvGrpSpPr>
            <p:grpSpPr>
              <a:xfrm>
                <a:off x="8638442" y="1240715"/>
                <a:ext cx="2834583" cy="2700867"/>
                <a:chOff x="8655376" y="728133"/>
                <a:chExt cx="2834583" cy="2700867"/>
              </a:xfrm>
            </p:grpSpPr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A3483866-72F8-194F-8213-4E47B4379824}"/>
                    </a:ext>
                  </a:extLst>
                </p:cNvPr>
                <p:cNvSpPr/>
                <p:nvPr/>
              </p:nvSpPr>
              <p:spPr>
                <a:xfrm>
                  <a:off x="8928020" y="1641153"/>
                  <a:ext cx="2239513" cy="593727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01EDBD8B-B8C3-D14B-B2C6-C7F84A6A494B}"/>
                    </a:ext>
                  </a:extLst>
                </p:cNvPr>
                <p:cNvSpPr/>
                <p:nvPr/>
              </p:nvSpPr>
              <p:spPr>
                <a:xfrm>
                  <a:off x="8928020" y="728133"/>
                  <a:ext cx="2239513" cy="2337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Right Arrow 45">
                  <a:extLst>
                    <a:ext uri="{FF2B5EF4-FFF2-40B4-BE49-F238E27FC236}">
                      <a16:creationId xmlns:a16="http://schemas.microsoft.com/office/drawing/2014/main" id="{368BED7D-6158-7F4A-BCB3-8CE13B16F997}"/>
                    </a:ext>
                  </a:extLst>
                </p:cNvPr>
                <p:cNvSpPr/>
                <p:nvPr/>
              </p:nvSpPr>
              <p:spPr>
                <a:xfrm rot="2844660">
                  <a:off x="8384443" y="1949351"/>
                  <a:ext cx="1244600" cy="702733"/>
                </a:xfrm>
                <a:prstGeom prst="rightArrow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Right Arrow 46">
                  <a:extLst>
                    <a:ext uri="{FF2B5EF4-FFF2-40B4-BE49-F238E27FC236}">
                      <a16:creationId xmlns:a16="http://schemas.microsoft.com/office/drawing/2014/main" id="{ADFD758D-5BF6-4A4B-A6C7-F79F5BEDF125}"/>
                    </a:ext>
                  </a:extLst>
                </p:cNvPr>
                <p:cNvSpPr/>
                <p:nvPr/>
              </p:nvSpPr>
              <p:spPr>
                <a:xfrm rot="7509699">
                  <a:off x="10516293" y="1949350"/>
                  <a:ext cx="1244600" cy="702733"/>
                </a:xfrm>
                <a:prstGeom prst="rightArrow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Right Arrow 47">
                  <a:extLst>
                    <a:ext uri="{FF2B5EF4-FFF2-40B4-BE49-F238E27FC236}">
                      <a16:creationId xmlns:a16="http://schemas.microsoft.com/office/drawing/2014/main" id="{D6D1E173-D0D0-6040-8B1E-C05FC96C47CB}"/>
                    </a:ext>
                  </a:extLst>
                </p:cNvPr>
                <p:cNvSpPr/>
                <p:nvPr/>
              </p:nvSpPr>
              <p:spPr>
                <a:xfrm>
                  <a:off x="9064260" y="2458388"/>
                  <a:ext cx="2340339" cy="970612"/>
                </a:xfrm>
                <a:prstGeom prst="rightArrow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63E925DF-A8AD-3B4D-A0D3-44671A3AD9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30842" y="881233"/>
                <a:ext cx="0" cy="153825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63596F8D-42ED-7C4D-B596-0DDB6BA7B8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42364" y="1156384"/>
                <a:ext cx="1171762" cy="1237097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640D0E0-8F2C-084F-8EA2-871C0A230B63}"/>
                  </a:ext>
                </a:extLst>
              </p:cNvPr>
              <p:cNvSpPr txBox="1"/>
              <p:nvPr/>
            </p:nvSpPr>
            <p:spPr>
              <a:xfrm>
                <a:off x="9731197" y="729882"/>
                <a:ext cx="203287" cy="3773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dirty="0"/>
                  <a:t>n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D3CCA077-92EC-3541-84EA-4551D001E455}"/>
                      </a:ext>
                    </a:extLst>
                  </p:cNvPr>
                  <p:cNvSpPr txBox="1"/>
                  <p:nvPr/>
                </p:nvSpPr>
                <p:spPr>
                  <a:xfrm>
                    <a:off x="10865478" y="1363669"/>
                    <a:ext cx="485839" cy="37730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D3CCA077-92EC-3541-84EA-4551D001E45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865478" y="1363669"/>
                    <a:ext cx="485839" cy="377303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1818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5DC61D1A-4DCF-B64E-979D-90C8B949C3EA}"/>
                      </a:ext>
                    </a:extLst>
                  </p:cNvPr>
                  <p:cNvSpPr txBox="1"/>
                  <p:nvPr/>
                </p:nvSpPr>
                <p:spPr>
                  <a:xfrm>
                    <a:off x="11042129" y="894613"/>
                    <a:ext cx="485839" cy="37730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5DC61D1A-4DCF-B64E-979D-90C8B949C3E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042129" y="894613"/>
                    <a:ext cx="485839" cy="377303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22222" r="-81481" b="-1739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A3FC0D85-2C76-AD41-9391-A71F07A26F0C}"/>
                </a:ext>
              </a:extLst>
            </p:cNvPr>
            <p:cNvSpPr/>
            <p:nvPr/>
          </p:nvSpPr>
          <p:spPr>
            <a:xfrm>
              <a:off x="8512089" y="1555141"/>
              <a:ext cx="1985962" cy="1912936"/>
            </a:xfrm>
            <a:prstGeom prst="arc">
              <a:avLst>
                <a:gd name="adj1" fmla="val 16302674"/>
                <a:gd name="adj2" fmla="val 19898335"/>
              </a:avLst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F61FF5CE-1EC1-2740-8617-492646023BA6}"/>
                    </a:ext>
                  </a:extLst>
                </p:cNvPr>
                <p:cNvSpPr txBox="1"/>
                <p:nvPr/>
              </p:nvSpPr>
              <p:spPr>
                <a:xfrm>
                  <a:off x="9590363" y="1716643"/>
                  <a:ext cx="633369" cy="52705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F61FF5CE-1EC1-2740-8617-492646023B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90363" y="1716643"/>
                  <a:ext cx="633369" cy="527051"/>
                </a:xfrm>
                <a:prstGeom prst="rect">
                  <a:avLst/>
                </a:prstGeom>
                <a:blipFill>
                  <a:blip r:embed="rId7"/>
                  <a:stretch>
                    <a:fillRect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554726C-A155-5743-82C4-53A06BDB8817}"/>
                </a:ext>
              </a:extLst>
            </p:cNvPr>
            <p:cNvCxnSpPr>
              <a:cxnSpLocks/>
              <a:stCxn id="45" idx="7"/>
              <a:endCxn id="44" idx="5"/>
            </p:cNvCxnSpPr>
            <p:nvPr/>
          </p:nvCxnSpPr>
          <p:spPr>
            <a:xfrm>
              <a:off x="10520897" y="1861570"/>
              <a:ext cx="0" cy="1505117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309E96F-937F-EE41-ADFB-49DFEBD96909}"/>
                </a:ext>
              </a:extLst>
            </p:cNvPr>
            <p:cNvCxnSpPr>
              <a:endCxn id="44" idx="5"/>
            </p:cNvCxnSpPr>
            <p:nvPr/>
          </p:nvCxnSpPr>
          <p:spPr>
            <a:xfrm>
              <a:off x="9503690" y="3024318"/>
              <a:ext cx="1017207" cy="342369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5464755-97F2-0E43-A928-257C4FEC53C8}"/>
                </a:ext>
              </a:extLst>
            </p:cNvPr>
            <p:cNvCxnSpPr/>
            <p:nvPr/>
          </p:nvCxnSpPr>
          <p:spPr>
            <a:xfrm>
              <a:off x="9468816" y="3028950"/>
              <a:ext cx="1503984" cy="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DB61E77A-8181-B046-AD95-8C4B9295C995}"/>
                  </a:ext>
                </a:extLst>
              </p:cNvPr>
              <p:cNvSpPr txBox="1"/>
              <p:nvPr/>
            </p:nvSpPr>
            <p:spPr>
              <a:xfrm>
                <a:off x="10938118" y="3329475"/>
                <a:ext cx="33689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DB61E77A-8181-B046-AD95-8C4B9295C9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8118" y="3329475"/>
                <a:ext cx="336890" cy="276999"/>
              </a:xfrm>
              <a:prstGeom prst="rect">
                <a:avLst/>
              </a:prstGeom>
              <a:blipFill>
                <a:blip r:embed="rId8"/>
                <a:stretch>
                  <a:fillRect b="-2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A346EC9-26EC-9345-8915-07E909104B7E}"/>
              </a:ext>
            </a:extLst>
          </p:cNvPr>
          <p:cNvCxnSpPr>
            <a:cxnSpLocks/>
          </p:cNvCxnSpPr>
          <p:nvPr/>
        </p:nvCxnSpPr>
        <p:spPr>
          <a:xfrm>
            <a:off x="6895258" y="2759883"/>
            <a:ext cx="0" cy="1501949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5891742-7EDB-3D49-975E-8898EB2F992E}"/>
              </a:ext>
            </a:extLst>
          </p:cNvPr>
          <p:cNvCxnSpPr>
            <a:cxnSpLocks/>
          </p:cNvCxnSpPr>
          <p:nvPr/>
        </p:nvCxnSpPr>
        <p:spPr>
          <a:xfrm>
            <a:off x="6887253" y="2751566"/>
            <a:ext cx="3001949" cy="12987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EF66FC8-8CC3-C246-B764-0C8AA0CE4D14}"/>
                  </a:ext>
                </a:extLst>
              </p:cNvPr>
              <p:cNvSpPr txBox="1"/>
              <p:nvPr/>
            </p:nvSpPr>
            <p:spPr>
              <a:xfrm>
                <a:off x="6581916" y="3232301"/>
                <a:ext cx="33142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EF66FC8-8CC3-C246-B764-0C8AA0CE4D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1916" y="3232301"/>
                <a:ext cx="331420" cy="276999"/>
              </a:xfrm>
              <a:prstGeom prst="rect">
                <a:avLst/>
              </a:prstGeom>
              <a:blipFill>
                <a:blip r:embed="rId9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755D222-E9D5-E543-9CCD-C063135D1781}"/>
                  </a:ext>
                </a:extLst>
              </p:cNvPr>
              <p:cNvSpPr txBox="1"/>
              <p:nvPr/>
            </p:nvSpPr>
            <p:spPr>
              <a:xfrm>
                <a:off x="8101810" y="2503112"/>
                <a:ext cx="33689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755D222-E9D5-E543-9CCD-C063135D17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1810" y="2503112"/>
                <a:ext cx="336890" cy="276999"/>
              </a:xfrm>
              <a:prstGeom prst="rect">
                <a:avLst/>
              </a:prstGeom>
              <a:blipFill>
                <a:blip r:embed="rId10"/>
                <a:stretch>
                  <a:fillRect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>
            <a:extLst>
              <a:ext uri="{FF2B5EF4-FFF2-40B4-BE49-F238E27FC236}">
                <a16:creationId xmlns:a16="http://schemas.microsoft.com/office/drawing/2014/main" id="{46E29E5D-5A55-1845-8215-47C0678E6C42}"/>
              </a:ext>
            </a:extLst>
          </p:cNvPr>
          <p:cNvSpPr txBox="1"/>
          <p:nvPr/>
        </p:nvSpPr>
        <p:spPr>
          <a:xfrm>
            <a:off x="6624264" y="2532516"/>
            <a:ext cx="208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0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21AF22B-C8BD-444B-B6B5-184FD83B4D57}"/>
                  </a:ext>
                </a:extLst>
              </p:cNvPr>
              <p:cNvSpPr txBox="1"/>
              <p:nvPr/>
            </p:nvSpPr>
            <p:spPr>
              <a:xfrm>
                <a:off x="9617812" y="2556710"/>
                <a:ext cx="34945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21AF22B-C8BD-444B-B6B5-184FD83B4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7812" y="2556710"/>
                <a:ext cx="349455" cy="276999"/>
              </a:xfrm>
              <a:prstGeom prst="rect">
                <a:avLst/>
              </a:prstGeom>
              <a:blipFill>
                <a:blip r:embed="rId11"/>
                <a:stretch>
                  <a:fillRect l="-14286" r="-10714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550A72E-BCD6-154B-9799-369376ACE5A9}"/>
                  </a:ext>
                </a:extLst>
              </p:cNvPr>
              <p:cNvSpPr txBox="1"/>
              <p:nvPr/>
            </p:nvSpPr>
            <p:spPr>
              <a:xfrm>
                <a:off x="6612516" y="3787087"/>
                <a:ext cx="211596" cy="4747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en-US" altLang="zh-CN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550A72E-BCD6-154B-9799-369376ACE5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2516" y="3787087"/>
                <a:ext cx="211596" cy="474745"/>
              </a:xfrm>
              <a:prstGeom prst="rect">
                <a:avLst/>
              </a:prstGeom>
              <a:blipFill>
                <a:blip r:embed="rId12"/>
                <a:stretch>
                  <a:fillRect l="-16667" r="-16667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EA6C5F1-AC1F-5542-BEB1-A361731B937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29248" y="2784444"/>
            <a:ext cx="2815634" cy="1407817"/>
          </a:xfrm>
          <a:prstGeom prst="rect">
            <a:avLst/>
          </a:prstGeom>
        </p:spPr>
      </p:pic>
      <p:pic>
        <p:nvPicPr>
          <p:cNvPr id="60" name="Picture 59" descr="Text&#10;&#10;Description automatically generated">
            <a:extLst>
              <a:ext uri="{FF2B5EF4-FFF2-40B4-BE49-F238E27FC236}">
                <a16:creationId xmlns:a16="http://schemas.microsoft.com/office/drawing/2014/main" id="{6F44F827-9040-4240-B504-56C35A85ACD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72870" y="4465157"/>
            <a:ext cx="5114180" cy="104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397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3A9CAB-9CED-AE48-A4B7-44ED3961BE49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Spatially-varying Lighting:</a:t>
            </a:r>
            <a:r>
              <a:rPr lang="zh-CN" altLang="en-US" sz="32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3200" b="1" dirty="0">
                <a:cs typeface="Arial" panose="020B0604020202020204" pitchFamily="34" charset="0"/>
              </a:rPr>
              <a:t>Applications</a:t>
            </a:r>
            <a:endParaRPr lang="en-US" sz="3200" b="1" dirty="0"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99C132-892D-E447-AF32-8D0AF675E19F}"/>
              </a:ext>
            </a:extLst>
          </p:cNvPr>
          <p:cNvGrpSpPr/>
          <p:nvPr/>
        </p:nvGrpSpPr>
        <p:grpSpPr>
          <a:xfrm>
            <a:off x="577478" y="1408630"/>
            <a:ext cx="11037043" cy="4968700"/>
            <a:chOff x="514963" y="1050062"/>
            <a:chExt cx="11037043" cy="4968700"/>
          </a:xfrm>
        </p:grpSpPr>
        <p:pic>
          <p:nvPicPr>
            <p:cNvPr id="6" name="Picture 5" descr="A room with a large window&#10;&#10;Description automatically generated">
              <a:extLst>
                <a:ext uri="{FF2B5EF4-FFF2-40B4-BE49-F238E27FC236}">
                  <a16:creationId xmlns:a16="http://schemas.microsoft.com/office/drawing/2014/main" id="{912E0E69-B871-8C4E-BE24-6B62FEC3DF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3710"/>
            <a:stretch/>
          </p:blipFill>
          <p:spPr>
            <a:xfrm>
              <a:off x="514963" y="1050062"/>
              <a:ext cx="3677586" cy="2380028"/>
            </a:xfrm>
            <a:prstGeom prst="rect">
              <a:avLst/>
            </a:prstGeom>
          </p:spPr>
        </p:pic>
        <p:pic>
          <p:nvPicPr>
            <p:cNvPr id="7" name="Picture 6" descr="A desk with a computer in a room&#10;&#10;Description automatically generated">
              <a:extLst>
                <a:ext uri="{FF2B5EF4-FFF2-40B4-BE49-F238E27FC236}">
                  <a16:creationId xmlns:a16="http://schemas.microsoft.com/office/drawing/2014/main" id="{C62BC6B2-F103-6F43-9CF9-E4C19B243E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8973" r="11250"/>
            <a:stretch/>
          </p:blipFill>
          <p:spPr>
            <a:xfrm>
              <a:off x="4290378" y="1050062"/>
              <a:ext cx="3486214" cy="2380028"/>
            </a:xfrm>
            <a:prstGeom prst="rect">
              <a:avLst/>
            </a:prstGeom>
          </p:spPr>
        </p:pic>
        <p:pic>
          <p:nvPicPr>
            <p:cNvPr id="8" name="Picture 7" descr="A cat in a living room&#10;&#10;Description automatically generated">
              <a:extLst>
                <a:ext uri="{FF2B5EF4-FFF2-40B4-BE49-F238E27FC236}">
                  <a16:creationId xmlns:a16="http://schemas.microsoft.com/office/drawing/2014/main" id="{F1E65110-8F7A-E74E-B3CB-AF02211AEC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6130" r="27332" b="356"/>
            <a:stretch/>
          </p:blipFill>
          <p:spPr>
            <a:xfrm>
              <a:off x="514963" y="3542399"/>
              <a:ext cx="3677585" cy="2476361"/>
            </a:xfrm>
            <a:prstGeom prst="rect">
              <a:avLst/>
            </a:prstGeom>
          </p:spPr>
        </p:pic>
        <p:pic>
          <p:nvPicPr>
            <p:cNvPr id="9" name="Picture 8" descr="A kitchen with a sink and a mirror&#10;&#10;Description automatically generated">
              <a:extLst>
                <a:ext uri="{FF2B5EF4-FFF2-40B4-BE49-F238E27FC236}">
                  <a16:creationId xmlns:a16="http://schemas.microsoft.com/office/drawing/2014/main" id="{AF7DFA5C-FB78-4F44-A884-3771704810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6645"/>
            <a:stretch/>
          </p:blipFill>
          <p:spPr>
            <a:xfrm>
              <a:off x="4290378" y="3542401"/>
              <a:ext cx="3473118" cy="247636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F2C0C9D-120C-FD46-B7DE-986B11A51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61326" y="3542399"/>
              <a:ext cx="3677585" cy="2447893"/>
            </a:xfrm>
            <a:prstGeom prst="rect">
              <a:avLst/>
            </a:prstGeom>
          </p:spPr>
        </p:pic>
        <p:pic>
          <p:nvPicPr>
            <p:cNvPr id="11" name="Picture 10" descr="A picture containing floor, indoor, wall, building&#10;&#10;Description automatically generated">
              <a:extLst>
                <a:ext uri="{FF2B5EF4-FFF2-40B4-BE49-F238E27FC236}">
                  <a16:creationId xmlns:a16="http://schemas.microsoft.com/office/drawing/2014/main" id="{485DEDD7-2218-204C-A922-04DE80E40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874421" y="1050062"/>
              <a:ext cx="3677585" cy="2378938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3313166-C99C-0D4A-A108-873E79EBBF99}"/>
              </a:ext>
            </a:extLst>
          </p:cNvPr>
          <p:cNvSpPr txBox="1"/>
          <p:nvPr/>
        </p:nvSpPr>
        <p:spPr>
          <a:xfrm>
            <a:off x="462337" y="883578"/>
            <a:ext cx="10674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Code</a:t>
            </a:r>
            <a:r>
              <a:rPr lang="zh-CN" altLang="en-US" sz="2000" dirty="0"/>
              <a:t> </a:t>
            </a:r>
            <a:r>
              <a:rPr lang="en-US" altLang="zh-CN" sz="2000" dirty="0"/>
              <a:t>for</a:t>
            </a:r>
            <a:r>
              <a:rPr lang="zh-CN" altLang="en-US" sz="2000" dirty="0"/>
              <a:t> </a:t>
            </a:r>
            <a:r>
              <a:rPr lang="en-US" altLang="zh-CN" sz="2000" dirty="0"/>
              <a:t>object</a:t>
            </a:r>
            <a:r>
              <a:rPr lang="zh-CN" altLang="en-US" sz="2000" dirty="0"/>
              <a:t> </a:t>
            </a:r>
            <a:r>
              <a:rPr lang="en-US" altLang="zh-CN" sz="2000" dirty="0"/>
              <a:t>insertion:</a:t>
            </a:r>
            <a:r>
              <a:rPr lang="zh-CN" altLang="en-US" sz="2000" dirty="0"/>
              <a:t> </a:t>
            </a:r>
            <a:r>
              <a:rPr lang="en-US" altLang="zh-CN" sz="2000" dirty="0">
                <a:hlinkClick r:id="rId8"/>
              </a:rPr>
              <a:t>https://</a:t>
            </a:r>
            <a:r>
              <a:rPr lang="en-US" altLang="zh-CN" sz="2000" dirty="0" err="1">
                <a:hlinkClick r:id="rId8"/>
              </a:rPr>
              <a:t>github.com</a:t>
            </a:r>
            <a:r>
              <a:rPr lang="en-US" altLang="zh-CN" sz="2000" dirty="0">
                <a:hlinkClick r:id="rId8"/>
              </a:rPr>
              <a:t>/</a:t>
            </a:r>
            <a:r>
              <a:rPr lang="en-US" altLang="zh-CN" sz="2000" dirty="0" err="1">
                <a:hlinkClick r:id="rId8"/>
              </a:rPr>
              <a:t>lzqsd</a:t>
            </a:r>
            <a:r>
              <a:rPr lang="en-US" altLang="zh-CN" sz="2000" dirty="0">
                <a:hlinkClick r:id="rId8"/>
              </a:rPr>
              <a:t>/</a:t>
            </a:r>
            <a:r>
              <a:rPr lang="en-US" altLang="zh-CN" sz="2000" dirty="0" err="1">
                <a:hlinkClick r:id="rId8"/>
              </a:rPr>
              <a:t>VirtualObjectInsertion.git</a:t>
            </a:r>
            <a:r>
              <a:rPr lang="zh-CN" altLang="en-US" sz="2000" dirty="0">
                <a:hlinkClick r:id="rId8"/>
              </a:rPr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4236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3A9CAB-9CED-AE48-A4B7-44ED3961BE49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Spatially-varying Lighting:</a:t>
            </a:r>
            <a:r>
              <a:rPr lang="zh-CN" altLang="en-US" sz="32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3200" b="1" dirty="0">
                <a:cs typeface="Arial" panose="020B0604020202020204" pitchFamily="34" charset="0"/>
              </a:rPr>
              <a:t>Applications</a:t>
            </a:r>
            <a:endParaRPr lang="en-US" sz="32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2" name="TextBox 51">
            <a:extLst>
              <a:ext uri="{FF2B5EF4-FFF2-40B4-BE49-F238E27FC236}">
                <a16:creationId xmlns:a16="http://schemas.microsoft.com/office/drawing/2014/main" id="{18583073-C7F5-9A48-9B33-3CEBD0620F78}"/>
              </a:ext>
            </a:extLst>
          </p:cNvPr>
          <p:cNvSpPr txBox="1"/>
          <p:nvPr/>
        </p:nvSpPr>
        <p:spPr>
          <a:xfrm>
            <a:off x="3207722" y="5551436"/>
            <a:ext cx="28682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dirty="0" err="1"/>
              <a:t>OpenRooms</a:t>
            </a:r>
            <a:endParaRPr lang="en-US" sz="2200" dirty="0"/>
          </a:p>
        </p:txBody>
      </p:sp>
      <p:sp>
        <p:nvSpPr>
          <p:cNvPr id="13" name="TextBox 52">
            <a:extLst>
              <a:ext uri="{FF2B5EF4-FFF2-40B4-BE49-F238E27FC236}">
                <a16:creationId xmlns:a16="http://schemas.microsoft.com/office/drawing/2014/main" id="{DDF9F731-66CA-E748-9EBD-4C1C9477E54D}"/>
              </a:ext>
            </a:extLst>
          </p:cNvPr>
          <p:cNvSpPr txBox="1"/>
          <p:nvPr/>
        </p:nvSpPr>
        <p:spPr>
          <a:xfrm>
            <a:off x="171965" y="5590311"/>
            <a:ext cx="2919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dirty="0"/>
              <a:t>Ground-truth</a:t>
            </a:r>
          </a:p>
        </p:txBody>
      </p:sp>
      <p:sp>
        <p:nvSpPr>
          <p:cNvPr id="14" name="TextBox 50">
            <a:extLst>
              <a:ext uri="{FF2B5EF4-FFF2-40B4-BE49-F238E27FC236}">
                <a16:creationId xmlns:a16="http://schemas.microsoft.com/office/drawing/2014/main" id="{E3936DC3-1B6D-DA42-9C87-2C78D0AFC2FF}"/>
              </a:ext>
            </a:extLst>
          </p:cNvPr>
          <p:cNvSpPr txBox="1"/>
          <p:nvPr/>
        </p:nvSpPr>
        <p:spPr>
          <a:xfrm>
            <a:off x="6192245" y="5566824"/>
            <a:ext cx="28659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dirty="0"/>
              <a:t>[Li et al. 20]</a:t>
            </a:r>
          </a:p>
        </p:txBody>
      </p:sp>
      <p:sp>
        <p:nvSpPr>
          <p:cNvPr id="15" name="TextBox 49">
            <a:extLst>
              <a:ext uri="{FF2B5EF4-FFF2-40B4-BE49-F238E27FC236}">
                <a16:creationId xmlns:a16="http://schemas.microsoft.com/office/drawing/2014/main" id="{AB3DCDF2-7199-3049-8BC7-9368972253F5}"/>
              </a:ext>
            </a:extLst>
          </p:cNvPr>
          <p:cNvSpPr txBox="1"/>
          <p:nvPr/>
        </p:nvSpPr>
        <p:spPr>
          <a:xfrm>
            <a:off x="9120847" y="5537012"/>
            <a:ext cx="28333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dirty="0"/>
              <a:t>[</a:t>
            </a:r>
            <a:r>
              <a:rPr lang="en-US" sz="2200" dirty="0" err="1"/>
              <a:t>Garon</a:t>
            </a:r>
            <a:r>
              <a:rPr lang="en-US" sz="2200" dirty="0"/>
              <a:t> et al. 19]</a:t>
            </a:r>
          </a:p>
        </p:txBody>
      </p:sp>
      <p:pic>
        <p:nvPicPr>
          <p:cNvPr id="16" name="Picture 15" descr="A kitchen with a sink and a mirror&#10;&#10;Description automatically generated">
            <a:extLst>
              <a:ext uri="{FF2B5EF4-FFF2-40B4-BE49-F238E27FC236}">
                <a16:creationId xmlns:a16="http://schemas.microsoft.com/office/drawing/2014/main" id="{572063C7-B93D-CC4F-9991-7B6036D481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000" r="76198" b="14602"/>
          <a:stretch/>
        </p:blipFill>
        <p:spPr>
          <a:xfrm>
            <a:off x="4677871" y="2090066"/>
            <a:ext cx="1398118" cy="138399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7" name="Picture 16" descr="A kitchen with a sink and a mirror&#10;&#10;Description automatically generated">
            <a:extLst>
              <a:ext uri="{FF2B5EF4-FFF2-40B4-BE49-F238E27FC236}">
                <a16:creationId xmlns:a16="http://schemas.microsoft.com/office/drawing/2014/main" id="{5816EA52-64D3-5E45-A6CB-E9847C1A2B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000" r="76198" b="14555"/>
          <a:stretch/>
        </p:blipFill>
        <p:spPr>
          <a:xfrm>
            <a:off x="1693341" y="2090065"/>
            <a:ext cx="1398118" cy="1385839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8" name="Picture 17" descr="A white sink sitting under a mirror&#10;&#10;Description automatically generated">
            <a:extLst>
              <a:ext uri="{FF2B5EF4-FFF2-40B4-BE49-F238E27FC236}">
                <a16:creationId xmlns:a16="http://schemas.microsoft.com/office/drawing/2014/main" id="{3E3FA681-9BAD-164A-93AD-96D419DC9E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0000" r="76198" b="14602"/>
          <a:stretch/>
        </p:blipFill>
        <p:spPr>
          <a:xfrm>
            <a:off x="7660069" y="2090065"/>
            <a:ext cx="1398118" cy="1383991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9" name="Picture 18" descr="A kitchen with a sink and a mirror&#10;&#10;Description automatically generated">
            <a:extLst>
              <a:ext uri="{FF2B5EF4-FFF2-40B4-BE49-F238E27FC236}">
                <a16:creationId xmlns:a16="http://schemas.microsoft.com/office/drawing/2014/main" id="{85E65C63-969E-0444-B656-0D4BB16A948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0118" r="76142" b="14353"/>
          <a:stretch/>
        </p:blipFill>
        <p:spPr>
          <a:xfrm>
            <a:off x="10556123" y="2090065"/>
            <a:ext cx="1398118" cy="1385843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6B090343-9106-7B43-B7B4-EFA65D2D8415}"/>
              </a:ext>
            </a:extLst>
          </p:cNvPr>
          <p:cNvGrpSpPr/>
          <p:nvPr/>
        </p:nvGrpSpPr>
        <p:grpSpPr>
          <a:xfrm>
            <a:off x="200559" y="3542680"/>
            <a:ext cx="11790881" cy="2008934"/>
            <a:chOff x="260733" y="3345765"/>
            <a:chExt cx="11790881" cy="200893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BFFA8F9-27C4-654C-94A6-C7E69B01EDB0}"/>
                </a:ext>
              </a:extLst>
            </p:cNvPr>
            <p:cNvGrpSpPr/>
            <p:nvPr/>
          </p:nvGrpSpPr>
          <p:grpSpPr>
            <a:xfrm>
              <a:off x="260733" y="3354440"/>
              <a:ext cx="2890900" cy="1994332"/>
              <a:chOff x="549055" y="3261079"/>
              <a:chExt cx="2142412" cy="1477976"/>
            </a:xfrm>
          </p:grpSpPr>
          <p:pic>
            <p:nvPicPr>
              <p:cNvPr id="31" name="Picture 30" descr="A kitchen with a sink and a mirror&#10;&#10;Description automatically generated">
                <a:extLst>
                  <a:ext uri="{FF2B5EF4-FFF2-40B4-BE49-F238E27FC236}">
                    <a16:creationId xmlns:a16="http://schemas.microsoft.com/office/drawing/2014/main" id="{ECB82F20-E6BC-7640-99D6-B830A64A7AE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r="3514"/>
              <a:stretch/>
            </p:blipFill>
            <p:spPr>
              <a:xfrm>
                <a:off x="549055" y="3261079"/>
                <a:ext cx="2142412" cy="1477976"/>
              </a:xfrm>
              <a:prstGeom prst="rect">
                <a:avLst/>
              </a:prstGeom>
            </p:spPr>
          </p:pic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71A4E82-8AAD-9040-8F7E-28DCEDA5F317}"/>
                  </a:ext>
                </a:extLst>
              </p:cNvPr>
              <p:cNvSpPr/>
              <p:nvPr/>
            </p:nvSpPr>
            <p:spPr>
              <a:xfrm>
                <a:off x="617138" y="4026090"/>
                <a:ext cx="474527" cy="474709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7A86AC5-995F-8741-B8DC-379A089EC47F}"/>
                </a:ext>
              </a:extLst>
            </p:cNvPr>
            <p:cNvGrpSpPr/>
            <p:nvPr/>
          </p:nvGrpSpPr>
          <p:grpSpPr>
            <a:xfrm>
              <a:off x="3267898" y="3345765"/>
              <a:ext cx="2868265" cy="1994332"/>
              <a:chOff x="2834069" y="3261079"/>
              <a:chExt cx="2125637" cy="1477976"/>
            </a:xfrm>
          </p:grpSpPr>
          <p:pic>
            <p:nvPicPr>
              <p:cNvPr id="29" name="Picture 28" descr="A kitchen with a sink and a mirror&#10;&#10;Description automatically generated">
                <a:extLst>
                  <a:ext uri="{FF2B5EF4-FFF2-40B4-BE49-F238E27FC236}">
                    <a16:creationId xmlns:a16="http://schemas.microsoft.com/office/drawing/2014/main" id="{F8686A4F-8837-254B-9E0A-0D5DBD9C431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4270"/>
              <a:stretch/>
            </p:blipFill>
            <p:spPr>
              <a:xfrm>
                <a:off x="2834069" y="3261079"/>
                <a:ext cx="2125637" cy="1477976"/>
              </a:xfrm>
              <a:prstGeom prst="rect">
                <a:avLst/>
              </a:prstGeom>
            </p:spPr>
          </p:pic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3D0EA7D4-78E5-A842-A756-1EA640FCB5F9}"/>
                  </a:ext>
                </a:extLst>
              </p:cNvPr>
              <p:cNvSpPr/>
              <p:nvPr/>
            </p:nvSpPr>
            <p:spPr>
              <a:xfrm>
                <a:off x="2896607" y="4026090"/>
                <a:ext cx="474527" cy="474709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6F1C756-D630-D848-AC09-255DCD608C5B}"/>
                </a:ext>
              </a:extLst>
            </p:cNvPr>
            <p:cNvGrpSpPr/>
            <p:nvPr/>
          </p:nvGrpSpPr>
          <p:grpSpPr>
            <a:xfrm>
              <a:off x="6252428" y="3360367"/>
              <a:ext cx="2868264" cy="1994332"/>
              <a:chOff x="5129581" y="3261079"/>
              <a:chExt cx="2125636" cy="1477976"/>
            </a:xfrm>
          </p:grpSpPr>
          <p:pic>
            <p:nvPicPr>
              <p:cNvPr id="27" name="Picture 26" descr="A white sink sitting under a mirror&#10;&#10;Description automatically generated">
                <a:extLst>
                  <a:ext uri="{FF2B5EF4-FFF2-40B4-BE49-F238E27FC236}">
                    <a16:creationId xmlns:a16="http://schemas.microsoft.com/office/drawing/2014/main" id="{6468973D-7DB8-2941-9700-E47501560E5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r="4270"/>
              <a:stretch/>
            </p:blipFill>
            <p:spPr>
              <a:xfrm>
                <a:off x="5129581" y="3261079"/>
                <a:ext cx="2125636" cy="1477976"/>
              </a:xfrm>
              <a:prstGeom prst="rect">
                <a:avLst/>
              </a:prstGeom>
            </p:spPr>
          </p:pic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53D5F4F9-C263-D547-822D-8419480FAAFE}"/>
                  </a:ext>
                </a:extLst>
              </p:cNvPr>
              <p:cNvSpPr/>
              <p:nvPr/>
            </p:nvSpPr>
            <p:spPr>
              <a:xfrm>
                <a:off x="5186804" y="4028926"/>
                <a:ext cx="474527" cy="474709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DDA3A68-EE3F-9945-A94F-F6C936324E60}"/>
                </a:ext>
              </a:extLst>
            </p:cNvPr>
            <p:cNvGrpSpPr/>
            <p:nvPr/>
          </p:nvGrpSpPr>
          <p:grpSpPr>
            <a:xfrm>
              <a:off x="9183353" y="3360367"/>
              <a:ext cx="2868261" cy="1994332"/>
              <a:chOff x="7431744" y="3261079"/>
              <a:chExt cx="2120606" cy="1474479"/>
            </a:xfrm>
          </p:grpSpPr>
          <p:pic>
            <p:nvPicPr>
              <p:cNvPr id="25" name="Picture 24" descr="A kitchen with a sink and a mirror&#10;&#10;Description automatically generated">
                <a:extLst>
                  <a:ext uri="{FF2B5EF4-FFF2-40B4-BE49-F238E27FC236}">
                    <a16:creationId xmlns:a16="http://schemas.microsoft.com/office/drawing/2014/main" id="{EC93546E-F16D-F94A-9B96-01116DCE76A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4270"/>
              <a:stretch/>
            </p:blipFill>
            <p:spPr>
              <a:xfrm>
                <a:off x="7431744" y="3261079"/>
                <a:ext cx="2120606" cy="1474479"/>
              </a:xfrm>
              <a:prstGeom prst="rect">
                <a:avLst/>
              </a:prstGeom>
            </p:spPr>
          </p:pic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F739095-EE2A-3F4D-92B5-86804885479F}"/>
                  </a:ext>
                </a:extLst>
              </p:cNvPr>
              <p:cNvSpPr/>
              <p:nvPr/>
            </p:nvSpPr>
            <p:spPr>
              <a:xfrm>
                <a:off x="7482348" y="4004465"/>
                <a:ext cx="474527" cy="474709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96BA255D-67AF-8A49-837B-2A8890AD17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292189"/>
              </p:ext>
            </p:extLst>
          </p:nvPr>
        </p:nvGraphicFramePr>
        <p:xfrm>
          <a:off x="200559" y="1197748"/>
          <a:ext cx="1179088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2113">
                  <a:extLst>
                    <a:ext uri="{9D8B030D-6E8A-4147-A177-3AD203B41FA5}">
                      <a16:colId xmlns:a16="http://schemas.microsoft.com/office/drawing/2014/main" val="4023285922"/>
                    </a:ext>
                  </a:extLst>
                </a:gridCol>
                <a:gridCol w="2997220">
                  <a:extLst>
                    <a:ext uri="{9D8B030D-6E8A-4147-A177-3AD203B41FA5}">
                      <a16:colId xmlns:a16="http://schemas.microsoft.com/office/drawing/2014/main" val="4037585773"/>
                    </a:ext>
                  </a:extLst>
                </a:gridCol>
                <a:gridCol w="2944328">
                  <a:extLst>
                    <a:ext uri="{9D8B030D-6E8A-4147-A177-3AD203B41FA5}">
                      <a16:colId xmlns:a16="http://schemas.microsoft.com/office/drawing/2014/main" val="186302257"/>
                    </a:ext>
                  </a:extLst>
                </a:gridCol>
                <a:gridCol w="2997221">
                  <a:extLst>
                    <a:ext uri="{9D8B030D-6E8A-4147-A177-3AD203B41FA5}">
                      <a16:colId xmlns:a16="http://schemas.microsoft.com/office/drawing/2014/main" val="2134455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/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err="1"/>
                        <a:t>OpenRooms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/>
                        <a:t>SUNCG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err="1"/>
                        <a:t>Garon</a:t>
                      </a:r>
                      <a:r>
                        <a:rPr lang="en-US" sz="2000" b="0" dirty="0"/>
                        <a:t> 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00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AMT approval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38.89</a:t>
                      </a:r>
                      <a:r>
                        <a:rPr lang="en-US" altLang="zh-CN" b="0" dirty="0"/>
                        <a:t>%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34.84%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29.15%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191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2161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1B4437A-79B2-184E-BC55-469D248D7DD5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Spatially-varying Lighting:</a:t>
            </a:r>
            <a:r>
              <a:rPr lang="zh-CN" altLang="en-US" sz="32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3200" b="1" dirty="0">
                <a:cs typeface="Arial" panose="020B0604020202020204" pitchFamily="34" charset="0"/>
              </a:rPr>
              <a:t>Applications</a:t>
            </a:r>
            <a:endParaRPr lang="en-US" sz="3200" b="1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5" name="Picture 4" descr="A picture containing floor, indoor, building, ceiling&#10;&#10;Description automatically generated">
            <a:extLst>
              <a:ext uri="{FF2B5EF4-FFF2-40B4-BE49-F238E27FC236}">
                <a16:creationId xmlns:a16="http://schemas.microsoft.com/office/drawing/2014/main" id="{F7558029-EB3C-FF47-95C9-2AC4A08DB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39" y="1482637"/>
            <a:ext cx="5544810" cy="35977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FA1AFB-7F91-E442-8072-3411BCB222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34782" y="1482637"/>
            <a:ext cx="5561748" cy="35977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3F1D72-EC41-6C47-8568-69EE0E8CDE21}"/>
              </a:ext>
            </a:extLst>
          </p:cNvPr>
          <p:cNvSpPr txBox="1"/>
          <p:nvPr/>
        </p:nvSpPr>
        <p:spPr>
          <a:xfrm>
            <a:off x="482039" y="5082224"/>
            <a:ext cx="55448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Input image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F58E55-710F-D248-975B-31BCC8EB685D}"/>
              </a:ext>
            </a:extLst>
          </p:cNvPr>
          <p:cNvSpPr txBox="1"/>
          <p:nvPr/>
        </p:nvSpPr>
        <p:spPr>
          <a:xfrm>
            <a:off x="6234781" y="5082224"/>
            <a:ext cx="5561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Edited image</a:t>
            </a:r>
          </a:p>
        </p:txBody>
      </p:sp>
    </p:spTree>
    <p:extLst>
      <p:ext uri="{BB962C8B-B14F-4D97-AF65-F5344CB8AC3E}">
        <p14:creationId xmlns:p14="http://schemas.microsoft.com/office/powerpoint/2010/main" val="41909772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C50D1E-C0AC-4E4D-9574-AB893B60ED94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Spatially-varying Lighting:</a:t>
            </a:r>
            <a:r>
              <a:rPr lang="zh-CN" altLang="en-US" sz="32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+mn-lt"/>
                <a:cs typeface="Arial" panose="020B0604020202020204" pitchFamily="34" charset="0"/>
              </a:rPr>
              <a:t>Per-pixel</a:t>
            </a:r>
            <a:r>
              <a:rPr lang="zh-CN" altLang="en-US" sz="32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+mn-lt"/>
                <a:cs typeface="Arial" panose="020B0604020202020204" pitchFamily="34" charset="0"/>
              </a:rPr>
              <a:t>Spherical</a:t>
            </a:r>
            <a:r>
              <a:rPr lang="zh-CN" altLang="en-US" sz="32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+mn-lt"/>
                <a:cs typeface="Arial" panose="020B0604020202020204" pitchFamily="34" charset="0"/>
              </a:rPr>
              <a:t>Gaussians</a:t>
            </a:r>
            <a:endParaRPr lang="en-US" sz="3200" b="1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5" name="Picture 4" descr="A large white building with a window&#10;&#10;Description automatically generated">
            <a:extLst>
              <a:ext uri="{FF2B5EF4-FFF2-40B4-BE49-F238E27FC236}">
                <a16:creationId xmlns:a16="http://schemas.microsoft.com/office/drawing/2014/main" id="{A3EE89DF-3842-C64E-ABE1-EA7914DFA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55" y="3701561"/>
            <a:ext cx="2102106" cy="133512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Picture 5" descr="A wooden table&#10;&#10;Description automatically generated">
            <a:extLst>
              <a:ext uri="{FF2B5EF4-FFF2-40B4-BE49-F238E27FC236}">
                <a16:creationId xmlns:a16="http://schemas.microsoft.com/office/drawing/2014/main" id="{920C189B-2F9B-194F-96EB-C129BB45D0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26" r="17646"/>
          <a:stretch/>
        </p:blipFill>
        <p:spPr>
          <a:xfrm>
            <a:off x="2466072" y="3333324"/>
            <a:ext cx="2410041" cy="23977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A wooden table&#10;&#10;Description automatically generated">
            <a:extLst>
              <a:ext uri="{FF2B5EF4-FFF2-40B4-BE49-F238E27FC236}">
                <a16:creationId xmlns:a16="http://schemas.microsoft.com/office/drawing/2014/main" id="{02A70B89-F139-5243-9635-152E4AEAE1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99" t="-1" r="14473" b="-1"/>
          <a:stretch/>
        </p:blipFill>
        <p:spPr>
          <a:xfrm>
            <a:off x="4975991" y="3333323"/>
            <a:ext cx="2410041" cy="23977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7D20DB-6FF2-E945-B54F-7F3FB0F0F7C0}"/>
              </a:ext>
            </a:extLst>
          </p:cNvPr>
          <p:cNvSpPr txBox="1"/>
          <p:nvPr/>
        </p:nvSpPr>
        <p:spPr>
          <a:xfrm>
            <a:off x="2466072" y="1250300"/>
            <a:ext cx="23820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Environment map</a:t>
            </a:r>
          </a:p>
          <a:p>
            <a:pPr algn="ctr"/>
            <a:r>
              <a:rPr lang="en-US" altLang="zh-CN" sz="2000" dirty="0"/>
              <a:t>(1536</a:t>
            </a:r>
            <a:r>
              <a:rPr lang="zh-CN" altLang="en-US" sz="2000" dirty="0"/>
              <a:t> </a:t>
            </a:r>
            <a:r>
              <a:rPr lang="en-US" altLang="zh-CN" sz="2000" dirty="0"/>
              <a:t>params)</a:t>
            </a:r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147DF9-E390-B54B-B617-9563990BBC41}"/>
              </a:ext>
            </a:extLst>
          </p:cNvPr>
          <p:cNvSpPr txBox="1"/>
          <p:nvPr/>
        </p:nvSpPr>
        <p:spPr>
          <a:xfrm>
            <a:off x="4989965" y="1243108"/>
            <a:ext cx="23820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12 SG lobes, Ours</a:t>
            </a:r>
          </a:p>
          <a:p>
            <a:pPr algn="ctr"/>
            <a:r>
              <a:rPr lang="en-US" altLang="zh-CN" sz="2000" dirty="0"/>
              <a:t>(72</a:t>
            </a:r>
            <a:r>
              <a:rPr lang="zh-CN" altLang="en-US" sz="2000" dirty="0"/>
              <a:t> </a:t>
            </a:r>
            <a:r>
              <a:rPr lang="en-US" altLang="zh-CN" sz="2000" dirty="0"/>
              <a:t>params)</a:t>
            </a:r>
            <a:endParaRPr lang="en-US" sz="2000" dirty="0"/>
          </a:p>
        </p:txBody>
      </p:sp>
      <p:pic>
        <p:nvPicPr>
          <p:cNvPr id="12" name="Picture 11" descr="A picture containing indoor, chair, floor, wall&#10;&#10;Description automatically generated">
            <a:extLst>
              <a:ext uri="{FF2B5EF4-FFF2-40B4-BE49-F238E27FC236}">
                <a16:creationId xmlns:a16="http://schemas.microsoft.com/office/drawing/2014/main" id="{E1525281-ECA2-104D-BFBD-741FBC9F32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6072" y="1928569"/>
            <a:ext cx="2410041" cy="13077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 descr="A close up of a light&#10;&#10;Description automatically generated">
            <a:extLst>
              <a:ext uri="{FF2B5EF4-FFF2-40B4-BE49-F238E27FC236}">
                <a16:creationId xmlns:a16="http://schemas.microsoft.com/office/drawing/2014/main" id="{A84E04B3-7CDB-1D47-B543-09AA6C25A3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5991" y="1928569"/>
            <a:ext cx="2410041" cy="1307736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551615E-A18D-DE42-8A57-8D3197F42955}"/>
              </a:ext>
            </a:extLst>
          </p:cNvPr>
          <p:cNvCxnSpPr>
            <a:cxnSpLocks/>
          </p:cNvCxnSpPr>
          <p:nvPr/>
        </p:nvCxnSpPr>
        <p:spPr>
          <a:xfrm flipH="1">
            <a:off x="1061631" y="3278966"/>
            <a:ext cx="1711894" cy="1508961"/>
          </a:xfrm>
          <a:prstGeom prst="straightConnector1">
            <a:avLst/>
          </a:prstGeom>
          <a:ln w="15875"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776C18A-18A9-B34A-AED2-FA61DF201A75}"/>
              </a:ext>
            </a:extLst>
          </p:cNvPr>
          <p:cNvSpPr txBox="1"/>
          <p:nvPr/>
        </p:nvSpPr>
        <p:spPr>
          <a:xfrm>
            <a:off x="143886" y="5030887"/>
            <a:ext cx="21448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Per-pixel lighting</a:t>
            </a:r>
            <a:endParaRPr lang="en-US" sz="20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9EA4F41-350C-304E-9673-DB2AA94F7E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186" y="1928569"/>
            <a:ext cx="1969683" cy="165356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9" name="TextBox 23">
            <a:extLst>
              <a:ext uri="{FF2B5EF4-FFF2-40B4-BE49-F238E27FC236}">
                <a16:creationId xmlns:a16="http://schemas.microsoft.com/office/drawing/2014/main" id="{0FF3C202-B6FE-7947-930B-ECB5D5B83B69}"/>
              </a:ext>
            </a:extLst>
          </p:cNvPr>
          <p:cNvSpPr txBox="1"/>
          <p:nvPr/>
        </p:nvSpPr>
        <p:spPr>
          <a:xfrm>
            <a:off x="233547" y="1534256"/>
            <a:ext cx="2055214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Adobe Clean"/>
                <a:ea typeface="Adobe Clean"/>
                <a:cs typeface="Adobe Clean"/>
                <a:sym typeface="Adobe Clean"/>
              </a:defRPr>
            </a:lvl1pPr>
          </a:lstStyle>
          <a:p>
            <a:pPr algn="ctr"/>
            <a:r>
              <a:rPr lang="en-US" altLang="zh-CN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Spherical</a:t>
            </a:r>
            <a:r>
              <a:rPr lang="zh-CN" altLang="en-US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Gaussian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6A58AA-43F5-D646-804D-1DCDF4916281}"/>
              </a:ext>
            </a:extLst>
          </p:cNvPr>
          <p:cNvSpPr txBox="1"/>
          <p:nvPr/>
        </p:nvSpPr>
        <p:spPr>
          <a:xfrm>
            <a:off x="7527833" y="1250300"/>
            <a:ext cx="45533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Name: 		</a:t>
            </a:r>
            <a:r>
              <a:rPr lang="en-US" sz="2000" dirty="0" err="1"/>
              <a:t>im</a:t>
            </a:r>
            <a:r>
              <a:rPr lang="en-US" altLang="zh-CN" sz="2000" dirty="0" err="1"/>
              <a:t>sgEnv</a:t>
            </a:r>
            <a:r>
              <a:rPr lang="en-US" sz="2000" dirty="0"/>
              <a:t>_*.</a:t>
            </a:r>
            <a:r>
              <a:rPr lang="en-US" altLang="zh-CN" sz="2000" dirty="0"/>
              <a:t>h5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Resolution:	</a:t>
            </a:r>
            <a:r>
              <a:rPr lang="en-US" altLang="zh-CN" sz="2000" dirty="0"/>
              <a:t>120</a:t>
            </a:r>
            <a:r>
              <a:rPr lang="zh-CN" altLang="en-US" sz="2000" dirty="0"/>
              <a:t> </a:t>
            </a:r>
            <a:r>
              <a:rPr lang="en-US" altLang="zh-CN" sz="2000" dirty="0"/>
              <a:t>x</a:t>
            </a:r>
            <a:r>
              <a:rPr lang="zh-CN" altLang="en-US" sz="2000" dirty="0"/>
              <a:t> </a:t>
            </a:r>
            <a:r>
              <a:rPr lang="en-US" altLang="zh-CN" sz="2000" dirty="0"/>
              <a:t>160</a:t>
            </a:r>
            <a:r>
              <a:rPr lang="zh-CN" altLang="en-US" sz="2000" dirty="0"/>
              <a:t> </a:t>
            </a:r>
            <a:r>
              <a:rPr lang="en-US" altLang="zh-CN" sz="2000" dirty="0"/>
              <a:t>x</a:t>
            </a:r>
            <a:r>
              <a:rPr lang="zh-CN" altLang="en-US" sz="2000" dirty="0"/>
              <a:t> </a:t>
            </a:r>
            <a:r>
              <a:rPr lang="en-US" altLang="zh-CN" sz="2000" dirty="0"/>
              <a:t>12</a:t>
            </a:r>
            <a:r>
              <a:rPr lang="zh-CN" altLang="en-US" sz="2000" dirty="0"/>
              <a:t> </a:t>
            </a:r>
            <a:r>
              <a:rPr lang="en-US" altLang="zh-CN" sz="2000" dirty="0"/>
              <a:t>x</a:t>
            </a:r>
            <a:r>
              <a:rPr lang="zh-CN" altLang="en-US" sz="2000" dirty="0"/>
              <a:t> </a:t>
            </a:r>
            <a:r>
              <a:rPr lang="en-US" altLang="zh-CN" sz="2000" dirty="0"/>
              <a:t>6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Optimization:</a:t>
            </a:r>
            <a:r>
              <a:rPr lang="zh-CN" altLang="en-US" sz="2000" dirty="0"/>
              <a:t> </a:t>
            </a:r>
            <a:r>
              <a:rPr lang="en-US" altLang="zh-CN" sz="2000" dirty="0"/>
              <a:t>	</a:t>
            </a:r>
            <a:r>
              <a:rPr lang="en-US" altLang="zh-CN" sz="2000" dirty="0">
                <a:hlinkClick r:id="rId8"/>
              </a:rPr>
              <a:t>link</a:t>
            </a: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code for data loading:</a:t>
            </a:r>
          </a:p>
        </p:txBody>
      </p:sp>
      <p:pic>
        <p:nvPicPr>
          <p:cNvPr id="25" name="Picture 24" descr="Text&#10;&#10;Description automatically generated">
            <a:extLst>
              <a:ext uri="{FF2B5EF4-FFF2-40B4-BE49-F238E27FC236}">
                <a16:creationId xmlns:a16="http://schemas.microsoft.com/office/drawing/2014/main" id="{8115F18E-0813-8349-BF59-2386486A72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8278" y="2718010"/>
            <a:ext cx="4233391" cy="231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2293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D06D897-53E7-8B44-837E-BD4868A12231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Spatially-varying Lighting: Shading</a:t>
            </a:r>
            <a:endParaRPr lang="en-US" sz="3200" b="1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451941-420D-F746-B19F-AABC868F8A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65304" y="1314877"/>
            <a:ext cx="6076021" cy="45570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9BA504-F734-C74B-A6DE-8C5312B65F28}"/>
              </a:ext>
            </a:extLst>
          </p:cNvPr>
          <p:cNvSpPr txBox="1"/>
          <p:nvPr/>
        </p:nvSpPr>
        <p:spPr>
          <a:xfrm>
            <a:off x="745733" y="5871894"/>
            <a:ext cx="531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Shading</a:t>
            </a:r>
          </a:p>
        </p:txBody>
      </p:sp>
      <p:pic>
        <p:nvPicPr>
          <p:cNvPr id="7" name="Picture 6" descr="A chair and a couch in a room&#10;&#10;Description automatically generated with low confidence">
            <a:extLst>
              <a:ext uri="{FF2B5EF4-FFF2-40B4-BE49-F238E27FC236}">
                <a16:creationId xmlns:a16="http://schemas.microsoft.com/office/drawing/2014/main" id="{3DC05DCC-4200-B440-9E0D-31BA8CBF78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5667" y="1314877"/>
            <a:ext cx="1575660" cy="11817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802E10-B513-9C4F-A3E0-0344581ABDC8}"/>
              </a:ext>
            </a:extLst>
          </p:cNvPr>
          <p:cNvSpPr txBox="1"/>
          <p:nvPr/>
        </p:nvSpPr>
        <p:spPr>
          <a:xfrm>
            <a:off x="5198154" y="1242956"/>
            <a:ext cx="1335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image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18FB5A-23E1-9E48-9C01-DC05D76D6AA2}"/>
              </a:ext>
            </a:extLst>
          </p:cNvPr>
          <p:cNvSpPr txBox="1"/>
          <p:nvPr/>
        </p:nvSpPr>
        <p:spPr>
          <a:xfrm>
            <a:off x="6511532" y="1058026"/>
            <a:ext cx="531516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Name: 		</a:t>
            </a:r>
            <a:r>
              <a:rPr lang="en-US" sz="2000" dirty="0" err="1"/>
              <a:t>imshading</a:t>
            </a:r>
            <a:r>
              <a:rPr lang="en-US" sz="2000" dirty="0"/>
              <a:t>_*.</a:t>
            </a:r>
            <a:r>
              <a:rPr lang="en-US" sz="2000" dirty="0" err="1"/>
              <a:t>hdr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Resolution:	120 x 160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Definition: The integral of per-pixel </a:t>
            </a:r>
            <a:r>
              <a:rPr lang="en-US" altLang="zh-CN" sz="2000" dirty="0" err="1"/>
              <a:t>envmaps</a:t>
            </a:r>
            <a:r>
              <a:rPr lang="en-US" altLang="zh-CN" sz="2000" dirty="0"/>
              <a:t> over the hemisphere.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Usage: Intrinsic decomposition, but cannot be used for specular materials and shadows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Code to turn per-pixel </a:t>
            </a:r>
            <a:r>
              <a:rPr lang="en-US" altLang="zh-CN" sz="2000" dirty="0" err="1"/>
              <a:t>envmaps</a:t>
            </a:r>
            <a:r>
              <a:rPr lang="en-US" altLang="zh-CN" sz="2000" dirty="0"/>
              <a:t> to shading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</p:txBody>
      </p:sp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8A0C6961-3C2A-1643-BCF5-0E0765FD28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1754" y="3232147"/>
            <a:ext cx="4428305" cy="328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844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7B383A-D68A-5C49-970A-C18AAE73D18D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Spatially-varying Lighting: Per-pixel Direct Environment Maps</a:t>
            </a:r>
            <a:endParaRPr lang="en-US" sz="3200" b="1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E0ACA6-EE89-9C4A-85CD-823C9CC663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65304" y="1314877"/>
            <a:ext cx="6076021" cy="45570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8C58713-3BEA-D847-A114-D354D442E7BD}"/>
              </a:ext>
            </a:extLst>
          </p:cNvPr>
          <p:cNvSpPr txBox="1"/>
          <p:nvPr/>
        </p:nvSpPr>
        <p:spPr>
          <a:xfrm>
            <a:off x="745733" y="5871894"/>
            <a:ext cx="531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Per-pixel direct environment maps</a:t>
            </a:r>
          </a:p>
        </p:txBody>
      </p:sp>
      <p:pic>
        <p:nvPicPr>
          <p:cNvPr id="8" name="Picture 7" descr="A chair and a couch in a room&#10;&#10;Description automatically generated with low confidence">
            <a:extLst>
              <a:ext uri="{FF2B5EF4-FFF2-40B4-BE49-F238E27FC236}">
                <a16:creationId xmlns:a16="http://schemas.microsoft.com/office/drawing/2014/main" id="{8089E9AD-B93B-8544-A621-BB0AAB4888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667" y="1314877"/>
            <a:ext cx="1575660" cy="11817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E34C9A-3921-F441-8A1C-78A41DC66A76}"/>
              </a:ext>
            </a:extLst>
          </p:cNvPr>
          <p:cNvSpPr txBox="1"/>
          <p:nvPr/>
        </p:nvSpPr>
        <p:spPr>
          <a:xfrm>
            <a:off x="5198154" y="1242956"/>
            <a:ext cx="1335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image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2A0469-D6AC-704B-80AA-F49393FFFDB1}"/>
              </a:ext>
            </a:extLst>
          </p:cNvPr>
          <p:cNvSpPr txBox="1"/>
          <p:nvPr/>
        </p:nvSpPr>
        <p:spPr>
          <a:xfrm>
            <a:off x="6511532" y="1058026"/>
            <a:ext cx="531516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Name: 		</a:t>
            </a:r>
            <a:r>
              <a:rPr lang="en-US" sz="2000" dirty="0" err="1"/>
              <a:t>imenvDirect</a:t>
            </a:r>
            <a:r>
              <a:rPr lang="en-US" sz="2000" dirty="0"/>
              <a:t>_*.</a:t>
            </a:r>
            <a:r>
              <a:rPr lang="en-US" sz="2000" dirty="0" err="1"/>
              <a:t>hdr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Resolution:	(30x16) x (40x32)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It contains 30x40</a:t>
            </a:r>
            <a:r>
              <a:rPr lang="zh-CN" altLang="en-US" sz="2000" dirty="0"/>
              <a:t> </a:t>
            </a:r>
            <a:r>
              <a:rPr lang="en-US" altLang="zh-CN" sz="2000" dirty="0"/>
              <a:t>environment</a:t>
            </a:r>
            <a:r>
              <a:rPr lang="zh-CN" altLang="en-US" sz="2000" dirty="0"/>
              <a:t> </a:t>
            </a:r>
            <a:r>
              <a:rPr lang="en-US" altLang="zh-CN" sz="2000" dirty="0"/>
              <a:t>maps</a:t>
            </a:r>
            <a:r>
              <a:rPr lang="zh-CN" altLang="en-US" sz="2000" dirty="0"/>
              <a:t> </a:t>
            </a:r>
            <a:r>
              <a:rPr lang="en-US" altLang="zh-CN" sz="2000" dirty="0"/>
              <a:t>of</a:t>
            </a:r>
            <a:r>
              <a:rPr lang="zh-CN" altLang="en-US" sz="2000" dirty="0"/>
              <a:t> </a:t>
            </a:r>
            <a:r>
              <a:rPr lang="en-US" altLang="zh-CN" sz="2000" dirty="0"/>
              <a:t>a</a:t>
            </a:r>
            <a:r>
              <a:rPr lang="zh-CN" altLang="en-US" sz="2000" dirty="0"/>
              <a:t> </a:t>
            </a:r>
            <a:r>
              <a:rPr lang="en-US" altLang="zh-CN" sz="2000" dirty="0"/>
              <a:t>resolution</a:t>
            </a:r>
            <a:r>
              <a:rPr lang="zh-CN" altLang="en-US" sz="2000" dirty="0"/>
              <a:t> </a:t>
            </a:r>
            <a:r>
              <a:rPr lang="en-US" altLang="zh-CN" sz="2000" dirty="0"/>
              <a:t>16x32</a:t>
            </a:r>
            <a:r>
              <a:rPr lang="zh-CN" altLang="en-US" sz="2000" dirty="0"/>
              <a:t> </a:t>
            </a:r>
            <a:r>
              <a:rPr lang="en-US" altLang="zh-CN" sz="2000" dirty="0"/>
              <a:t>that</a:t>
            </a:r>
            <a:r>
              <a:rPr lang="zh-CN" altLang="en-US" sz="2000" dirty="0"/>
              <a:t> </a:t>
            </a:r>
            <a:r>
              <a:rPr lang="en-US" altLang="zh-CN" sz="2000" dirty="0"/>
              <a:t>describe</a:t>
            </a:r>
            <a:r>
              <a:rPr lang="zh-CN" altLang="en-US" sz="2000" dirty="0"/>
              <a:t>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incoming</a:t>
            </a:r>
            <a:r>
              <a:rPr lang="zh-CN" altLang="en-US" sz="2000" dirty="0"/>
              <a:t> </a:t>
            </a:r>
            <a:r>
              <a:rPr lang="en-US" altLang="zh-CN" sz="2000" dirty="0"/>
              <a:t>radiance</a:t>
            </a:r>
            <a:r>
              <a:rPr lang="zh-CN" altLang="en-US" sz="2000" dirty="0"/>
              <a:t> </a:t>
            </a:r>
            <a:r>
              <a:rPr lang="en-US" altLang="zh-CN" sz="2000" dirty="0"/>
              <a:t>of</a:t>
            </a:r>
            <a:r>
              <a:rPr lang="zh-CN" altLang="en-US" sz="2000" dirty="0"/>
              <a:t> </a:t>
            </a:r>
            <a:r>
              <a:rPr lang="en-US" altLang="zh-CN" sz="2000" dirty="0"/>
              <a:t>a</a:t>
            </a:r>
            <a:r>
              <a:rPr lang="zh-CN" altLang="en-US" sz="2000" dirty="0"/>
              <a:t> </a:t>
            </a:r>
            <a:r>
              <a:rPr lang="en-US" altLang="zh-CN" sz="2000" dirty="0"/>
              <a:t>hemisphere but without interreflection.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2901244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7B383A-D68A-5C49-970A-C18AAE73D18D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Spatially-varying Lighting: Direct Shading</a:t>
            </a:r>
            <a:endParaRPr lang="en-US" sz="3200" b="1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8CF009-7EA0-5042-8BA3-E89C328638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65304" y="1314877"/>
            <a:ext cx="6076020" cy="45570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816C65C-2D9F-6B4C-A765-897D1C9F2D1C}"/>
              </a:ext>
            </a:extLst>
          </p:cNvPr>
          <p:cNvSpPr txBox="1"/>
          <p:nvPr/>
        </p:nvSpPr>
        <p:spPr>
          <a:xfrm>
            <a:off x="745733" y="5871894"/>
            <a:ext cx="531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Per-pixel direct environment maps</a:t>
            </a:r>
          </a:p>
        </p:txBody>
      </p:sp>
      <p:pic>
        <p:nvPicPr>
          <p:cNvPr id="6" name="Picture 5" descr="A chair and a couch in a room&#10;&#10;Description automatically generated with low confidence">
            <a:extLst>
              <a:ext uri="{FF2B5EF4-FFF2-40B4-BE49-F238E27FC236}">
                <a16:creationId xmlns:a16="http://schemas.microsoft.com/office/drawing/2014/main" id="{4681D17F-7A35-E54D-B610-54E48C8D9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667" y="1314877"/>
            <a:ext cx="1575660" cy="11817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FEA0A1-E118-5947-AB52-1CE75FE7264F}"/>
              </a:ext>
            </a:extLst>
          </p:cNvPr>
          <p:cNvSpPr txBox="1"/>
          <p:nvPr/>
        </p:nvSpPr>
        <p:spPr>
          <a:xfrm>
            <a:off x="5198154" y="1242956"/>
            <a:ext cx="1335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image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A768DF-C09B-2345-BAF1-F05149CB16D2}"/>
              </a:ext>
            </a:extLst>
          </p:cNvPr>
          <p:cNvSpPr txBox="1"/>
          <p:nvPr/>
        </p:nvSpPr>
        <p:spPr>
          <a:xfrm>
            <a:off x="6511532" y="1058026"/>
            <a:ext cx="531516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Name: 		</a:t>
            </a:r>
            <a:r>
              <a:rPr lang="en-US" sz="2000" dirty="0" err="1"/>
              <a:t>imshadingDirect</a:t>
            </a:r>
            <a:r>
              <a:rPr lang="en-US" sz="2000" dirty="0"/>
              <a:t>_*.</a:t>
            </a:r>
            <a:r>
              <a:rPr lang="en-US" sz="2000" dirty="0" err="1"/>
              <a:t>hdr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Resolution:	120 x 160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Definition: Similar to shading but with direct illumination only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40606224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_gt3">
            <a:hlinkClick r:id="" action="ppaction://media"/>
            <a:extLst>
              <a:ext uri="{FF2B5EF4-FFF2-40B4-BE49-F238E27FC236}">
                <a16:creationId xmlns:a16="http://schemas.microsoft.com/office/drawing/2014/main" id="{077EEF1D-2DC1-884E-B016-B355767FE6E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241.5159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31514"/>
            <a:ext cx="11424863" cy="64264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4D056F1-B1FF-DA4B-B383-5031D08E8069}"/>
              </a:ext>
            </a:extLst>
          </p:cNvPr>
          <p:cNvSpPr/>
          <p:nvPr/>
        </p:nvSpPr>
        <p:spPr>
          <a:xfrm>
            <a:off x="421240" y="657546"/>
            <a:ext cx="9924837" cy="59372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7412B49-B999-5649-8C3C-57D910798F3F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Light Sources</a:t>
            </a:r>
            <a:endParaRPr lang="en-US" sz="3200" b="1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107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5B97475-9AA6-6949-8330-3D3D38C87DD0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Light Sources: Geometry</a:t>
            </a:r>
            <a:endParaRPr lang="en-US" sz="3200" b="1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FF05FB-F201-5147-B810-8F3E2DF06F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65304" y="1314877"/>
            <a:ext cx="6076021" cy="45570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5E7FBF-0F63-3248-9398-08C5A603CFFB}"/>
              </a:ext>
            </a:extLst>
          </p:cNvPr>
          <p:cNvSpPr txBox="1"/>
          <p:nvPr/>
        </p:nvSpPr>
        <p:spPr>
          <a:xfrm>
            <a:off x="745733" y="5871894"/>
            <a:ext cx="531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Light source geometry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FDA78AA-E11E-9045-A990-6FA0EDEF6866}"/>
              </a:ext>
            </a:extLst>
          </p:cNvPr>
          <p:cNvSpPr/>
          <p:nvPr/>
        </p:nvSpPr>
        <p:spPr>
          <a:xfrm>
            <a:off x="1150706" y="1314875"/>
            <a:ext cx="1109609" cy="2763966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C1BE7DE-FE84-C64A-A8A6-F6A6AE4F5AF2}"/>
              </a:ext>
            </a:extLst>
          </p:cNvPr>
          <p:cNvSpPr txBox="1"/>
          <p:nvPr/>
        </p:nvSpPr>
        <p:spPr>
          <a:xfrm>
            <a:off x="1345915" y="4078841"/>
            <a:ext cx="101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Window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CC8D336-9734-4F43-ACA4-6BBDDC73C9D0}"/>
              </a:ext>
            </a:extLst>
          </p:cNvPr>
          <p:cNvSpPr txBox="1"/>
          <p:nvPr/>
        </p:nvSpPr>
        <p:spPr>
          <a:xfrm>
            <a:off x="6511532" y="1058026"/>
            <a:ext cx="5315164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Name: 		light*/box_*.</a:t>
            </a:r>
            <a:r>
              <a:rPr lang="en-US" sz="2000" dirty="0" err="1"/>
              <a:t>dat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Contents: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dirty="0" err="1"/>
              <a:t>isWindow</a:t>
            </a:r>
            <a:r>
              <a:rPr lang="en-US" altLang="zh-CN" dirty="0"/>
              <a:t>: True if the light source is a window, False if it is a lamp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dirty="0"/>
              <a:t>box3D: The 3D bounding box of the light source in the camera coordinate system, including location (center), orientations (</a:t>
            </a:r>
            <a:r>
              <a:rPr lang="en-US" altLang="zh-CN" dirty="0" err="1"/>
              <a:t>xAxis</a:t>
            </a:r>
            <a:r>
              <a:rPr lang="en-US" altLang="zh-CN" dirty="0"/>
              <a:t>, </a:t>
            </a:r>
            <a:r>
              <a:rPr lang="en-US" altLang="zh-CN" dirty="0" err="1"/>
              <a:t>yAxis</a:t>
            </a:r>
            <a:r>
              <a:rPr lang="en-US" altLang="zh-CN" dirty="0"/>
              <a:t>, </a:t>
            </a:r>
            <a:r>
              <a:rPr lang="en-US" altLang="zh-CN" dirty="0" err="1"/>
              <a:t>zAxis</a:t>
            </a:r>
            <a:r>
              <a:rPr lang="en-US" altLang="zh-CN" dirty="0"/>
              <a:t>) and size (</a:t>
            </a:r>
            <a:r>
              <a:rPr lang="en-US" altLang="zh-CN" dirty="0" err="1"/>
              <a:t>xLen</a:t>
            </a:r>
            <a:r>
              <a:rPr lang="en-US" altLang="zh-CN" dirty="0"/>
              <a:t>, </a:t>
            </a:r>
            <a:r>
              <a:rPr lang="en-US" altLang="zh-CN" dirty="0" err="1"/>
              <a:t>yLen</a:t>
            </a:r>
            <a:r>
              <a:rPr lang="en-US" altLang="zh-CN" dirty="0"/>
              <a:t>, </a:t>
            </a:r>
            <a:r>
              <a:rPr lang="en-US" altLang="zh-CN" dirty="0" err="1"/>
              <a:t>zLen</a:t>
            </a:r>
            <a:r>
              <a:rPr lang="en-US" altLang="zh-CN" dirty="0"/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dirty="0"/>
              <a:t>box2D: The 2D bounding box of the light source on the image (x1, y1, x2, y2)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The python code to read the dictionary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E10A737F-7088-6542-9724-761E98441E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6534" y="4263506"/>
            <a:ext cx="5134048" cy="153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4396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C7C52B0-8986-A848-8300-A187DEFA6854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Light Sources: Direct Shading</a:t>
            </a:r>
            <a:endParaRPr lang="en-US" sz="32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14895B-10E1-6A49-A3FD-B6A1020582E6}"/>
              </a:ext>
            </a:extLst>
          </p:cNvPr>
          <p:cNvSpPr txBox="1"/>
          <p:nvPr/>
        </p:nvSpPr>
        <p:spPr>
          <a:xfrm>
            <a:off x="6511532" y="1058026"/>
            <a:ext cx="53151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Name: 		light_*/</a:t>
            </a:r>
            <a:r>
              <a:rPr lang="en-US" sz="2000" dirty="0" err="1"/>
              <a:t>imDS</a:t>
            </a:r>
            <a:r>
              <a:rPr lang="en-US" sz="2000" dirty="0"/>
              <a:t>*.</a:t>
            </a:r>
            <a:r>
              <a:rPr lang="en-US" sz="2000" dirty="0" err="1"/>
              <a:t>rgbe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Resolution: 	120 x 160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Definition: the direct shading of each individual light source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code to load shading is the same as other HDR images.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2EF30E-55C5-D445-B3C3-DB8535650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236" y="2997018"/>
            <a:ext cx="4930774" cy="436904"/>
          </a:xfrm>
          <a:prstGeom prst="rect">
            <a:avLst/>
          </a:prstGeom>
        </p:spPr>
      </p:pic>
      <p:pic>
        <p:nvPicPr>
          <p:cNvPr id="9" name="Picture 8" descr="A chair and a couch in a room&#10;&#10;Description automatically generated with low confidence">
            <a:extLst>
              <a:ext uri="{FF2B5EF4-FFF2-40B4-BE49-F238E27FC236}">
                <a16:creationId xmlns:a16="http://schemas.microsoft.com/office/drawing/2014/main" id="{D8DEC7F7-CCAC-D24D-A26C-C648B5762C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622" y="1058027"/>
            <a:ext cx="2763229" cy="207242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E1FA5FF-3379-4246-9932-1D0CEBD8852A}"/>
              </a:ext>
            </a:extLst>
          </p:cNvPr>
          <p:cNvSpPr txBox="1"/>
          <p:nvPr/>
        </p:nvSpPr>
        <p:spPr>
          <a:xfrm>
            <a:off x="509622" y="3130447"/>
            <a:ext cx="2763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Input image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AF3EDA-7B7F-614A-B855-8566153A37D7}"/>
              </a:ext>
            </a:extLst>
          </p:cNvPr>
          <p:cNvSpPr txBox="1"/>
          <p:nvPr/>
        </p:nvSpPr>
        <p:spPr>
          <a:xfrm>
            <a:off x="3411421" y="3126164"/>
            <a:ext cx="2763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Direct shading of the invisible lamp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F38EB9-22F7-A246-9404-CB9DF1DF52B0}"/>
              </a:ext>
            </a:extLst>
          </p:cNvPr>
          <p:cNvSpPr txBox="1"/>
          <p:nvPr/>
        </p:nvSpPr>
        <p:spPr>
          <a:xfrm>
            <a:off x="509622" y="5871416"/>
            <a:ext cx="2763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Direct shading of the visible window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B452E3-3650-CD44-BB01-C19A9E62FC3B}"/>
              </a:ext>
            </a:extLst>
          </p:cNvPr>
          <p:cNvSpPr txBox="1"/>
          <p:nvPr/>
        </p:nvSpPr>
        <p:spPr>
          <a:xfrm>
            <a:off x="3411421" y="5867133"/>
            <a:ext cx="2763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Direct shading of the invisible window</a:t>
            </a:r>
          </a:p>
        </p:txBody>
      </p:sp>
      <p:pic>
        <p:nvPicPr>
          <p:cNvPr id="22" name="Picture 21" descr="A picture containing wall, indoor&#10;&#10;Description automatically generated">
            <a:extLst>
              <a:ext uri="{FF2B5EF4-FFF2-40B4-BE49-F238E27FC236}">
                <a16:creationId xmlns:a16="http://schemas.microsoft.com/office/drawing/2014/main" id="{F1F0BA20-D1F1-D64A-BF43-E2D20CAB1E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6618" y="1058026"/>
            <a:ext cx="2763228" cy="2072421"/>
          </a:xfrm>
          <a:prstGeom prst="rect">
            <a:avLst/>
          </a:prstGeom>
        </p:spPr>
      </p:pic>
      <p:pic>
        <p:nvPicPr>
          <p:cNvPr id="23" name="Picture 22" descr="A picture containing dark&#10;&#10;Description automatically generated">
            <a:extLst>
              <a:ext uri="{FF2B5EF4-FFF2-40B4-BE49-F238E27FC236}">
                <a16:creationId xmlns:a16="http://schemas.microsoft.com/office/drawing/2014/main" id="{2D4C6B4C-6F8A-1D43-9A63-954A2B62B1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622" y="3798997"/>
            <a:ext cx="2763228" cy="2072421"/>
          </a:xfrm>
          <a:prstGeom prst="rect">
            <a:avLst/>
          </a:prstGeom>
        </p:spPr>
      </p:pic>
      <p:pic>
        <p:nvPicPr>
          <p:cNvPr id="24" name="Picture 23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7B91C770-599D-504C-9B50-22EA91B2CB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0904" y="3798995"/>
            <a:ext cx="2763228" cy="20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6183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C7C52B0-8986-A848-8300-A187DEFA6854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Light Sources: Direct Shading without Occlusion</a:t>
            </a:r>
            <a:endParaRPr lang="en-US" sz="32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98C68F-0A3A-F642-BA4E-5FDCE22ABFCC}"/>
              </a:ext>
            </a:extLst>
          </p:cNvPr>
          <p:cNvSpPr txBox="1"/>
          <p:nvPr/>
        </p:nvSpPr>
        <p:spPr>
          <a:xfrm>
            <a:off x="6511532" y="1058026"/>
            <a:ext cx="53151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Name: 		light_*/</a:t>
            </a:r>
            <a:r>
              <a:rPr lang="en-US" sz="2000" dirty="0" err="1"/>
              <a:t>imDSNoOcclu</a:t>
            </a:r>
            <a:r>
              <a:rPr lang="en-US" sz="2000" dirty="0"/>
              <a:t>*.</a:t>
            </a:r>
            <a:r>
              <a:rPr lang="en-US" sz="2000" dirty="0" err="1"/>
              <a:t>rgbe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Resolution: 	120 x 160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Definition: the direct shading of each individual light source without occlusions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code to load shading is the same as other HDR images. </a:t>
            </a:r>
          </a:p>
        </p:txBody>
      </p:sp>
      <p:pic>
        <p:nvPicPr>
          <p:cNvPr id="6" name="Picture 5" descr="A chair and a couch in a room&#10;&#10;Description automatically generated with low confidence">
            <a:extLst>
              <a:ext uri="{FF2B5EF4-FFF2-40B4-BE49-F238E27FC236}">
                <a16:creationId xmlns:a16="http://schemas.microsoft.com/office/drawing/2014/main" id="{3A76F6A1-00A2-7D48-A5F3-0F1AAF232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622" y="1058027"/>
            <a:ext cx="2763229" cy="207242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B7E3B7C-A951-DB4E-AEC1-CAD536BD9F20}"/>
              </a:ext>
            </a:extLst>
          </p:cNvPr>
          <p:cNvSpPr txBox="1"/>
          <p:nvPr/>
        </p:nvSpPr>
        <p:spPr>
          <a:xfrm>
            <a:off x="509622" y="3130447"/>
            <a:ext cx="2763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Input image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15E289-2E05-4D45-936D-054CAB78644A}"/>
              </a:ext>
            </a:extLst>
          </p:cNvPr>
          <p:cNvSpPr txBox="1"/>
          <p:nvPr/>
        </p:nvSpPr>
        <p:spPr>
          <a:xfrm>
            <a:off x="3411421" y="3126164"/>
            <a:ext cx="2763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Direct shading of the invisible lamp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0EDEE1-EC3E-9849-8D0E-199D2A9DEAE1}"/>
              </a:ext>
            </a:extLst>
          </p:cNvPr>
          <p:cNvSpPr txBox="1"/>
          <p:nvPr/>
        </p:nvSpPr>
        <p:spPr>
          <a:xfrm>
            <a:off x="509622" y="5871416"/>
            <a:ext cx="2763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Direct shading of the visible window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2A03F2-8D51-B942-9BA0-08D13F78D0CC}"/>
              </a:ext>
            </a:extLst>
          </p:cNvPr>
          <p:cNvSpPr txBox="1"/>
          <p:nvPr/>
        </p:nvSpPr>
        <p:spPr>
          <a:xfrm>
            <a:off x="3411421" y="5867133"/>
            <a:ext cx="2763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Direct shading of the invisible window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4B1F057-1D05-B242-B5E5-4D274A89F3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11421" y="1058026"/>
            <a:ext cx="2763228" cy="207242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B4AF4C5-916C-894F-B17C-7A2EDE210F5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84425" y="3798997"/>
            <a:ext cx="2763228" cy="207242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B6638AC-4E43-094F-B4D7-5D3262F94E9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395707" y="3798995"/>
            <a:ext cx="2763228" cy="20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8461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5E7513C-BDD0-E54E-BB54-2D726D0D19F1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Light Sources: Applications</a:t>
            </a:r>
            <a:endParaRPr lang="en-US" sz="3200" b="1" dirty="0"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AB8492F-5826-E94A-BB81-91CC5B0DE253}"/>
              </a:ext>
            </a:extLst>
          </p:cNvPr>
          <p:cNvGrpSpPr/>
          <p:nvPr/>
        </p:nvGrpSpPr>
        <p:grpSpPr>
          <a:xfrm>
            <a:off x="350734" y="1955624"/>
            <a:ext cx="11490532" cy="2824193"/>
            <a:chOff x="477232" y="1955624"/>
            <a:chExt cx="11490532" cy="282419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A226E53-F80B-5543-8280-CB154356F4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7232" y="1955626"/>
              <a:ext cx="3765588" cy="282419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334F973-113B-9E42-9858-F6E366259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202176" y="1955624"/>
              <a:ext cx="3765588" cy="282419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01BD84F-F7C7-F54D-AB3A-BB37C876E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39704" y="1955625"/>
              <a:ext cx="3765588" cy="2824191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EFF1C12-25C1-9E49-BCA6-A14E0BAE2EC0}"/>
              </a:ext>
            </a:extLst>
          </p:cNvPr>
          <p:cNvSpPr txBox="1"/>
          <p:nvPr/>
        </p:nvSpPr>
        <p:spPr>
          <a:xfrm>
            <a:off x="4686623" y="4779815"/>
            <a:ext cx="6681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Rendered virtual lamps at different locations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48B394-0416-6C46-805C-90818AFEACD3}"/>
              </a:ext>
            </a:extLst>
          </p:cNvPr>
          <p:cNvSpPr txBox="1"/>
          <p:nvPr/>
        </p:nvSpPr>
        <p:spPr>
          <a:xfrm>
            <a:off x="350734" y="4779815"/>
            <a:ext cx="3765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Real</a:t>
            </a:r>
            <a:r>
              <a:rPr lang="zh-CN" altLang="en-US" sz="2000" dirty="0"/>
              <a:t> </a:t>
            </a:r>
            <a:r>
              <a:rPr lang="en-US" altLang="zh-CN" sz="2000" dirty="0"/>
              <a:t>input</a:t>
            </a:r>
            <a:r>
              <a:rPr lang="zh-CN" altLang="en-US" sz="2000" dirty="0"/>
              <a:t> </a:t>
            </a:r>
            <a:r>
              <a:rPr lang="en-US" altLang="zh-CN" sz="2000" dirty="0"/>
              <a:t>image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749488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29F87A3-EA6C-A947-947C-D9E6C042C9E3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Physical Properties: Friction Coefficients</a:t>
            </a:r>
            <a:endParaRPr lang="en-US" sz="3200" b="1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floor, indoor, living, room&#10;&#10;Description automatically generated">
            <a:extLst>
              <a:ext uri="{FF2B5EF4-FFF2-40B4-BE49-F238E27FC236}">
                <a16:creationId xmlns:a16="http://schemas.microsoft.com/office/drawing/2014/main" id="{ED98B3FE-1667-3E46-AE4A-A73F3BA3A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961" y="3677984"/>
            <a:ext cx="3256407" cy="2470083"/>
          </a:xfrm>
          <a:prstGeom prst="rect">
            <a:avLst/>
          </a:prstGeom>
          <a:ln>
            <a:noFill/>
          </a:ln>
        </p:spPr>
      </p:pic>
      <p:pic>
        <p:nvPicPr>
          <p:cNvPr id="4" name="Picture 3" descr="A picture containing floor, table, sofa, indoor&#10;&#10;Description automatically generated">
            <a:extLst>
              <a:ext uri="{FF2B5EF4-FFF2-40B4-BE49-F238E27FC236}">
                <a16:creationId xmlns:a16="http://schemas.microsoft.com/office/drawing/2014/main" id="{C5CE2752-43A2-B043-9ACC-AED741C45D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770" y="1105821"/>
            <a:ext cx="3310598" cy="2470083"/>
          </a:xfrm>
          <a:prstGeom prst="rect">
            <a:avLst/>
          </a:prstGeom>
          <a:ln>
            <a:noFill/>
          </a:ln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B0A3968E-9565-924B-869C-1DD4B58E7F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6538" y="3677983"/>
            <a:ext cx="3293057" cy="2469793"/>
          </a:xfrm>
          <a:prstGeom prst="rect">
            <a:avLst/>
          </a:prstGeom>
          <a:ln>
            <a:noFill/>
          </a:ln>
        </p:spPr>
      </p:pic>
      <p:pic>
        <p:nvPicPr>
          <p:cNvPr id="7" name="Picture 6" descr="A picture containing text, bedclothes&#10;&#10;Description automatically generated">
            <a:extLst>
              <a:ext uri="{FF2B5EF4-FFF2-40B4-BE49-F238E27FC236}">
                <a16:creationId xmlns:a16="http://schemas.microsoft.com/office/drawing/2014/main" id="{AFA7C323-8F2E-EF4D-A99E-3879E699F0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3661" y="1105820"/>
            <a:ext cx="3293057" cy="2469793"/>
          </a:xfrm>
          <a:prstGeom prst="rect">
            <a:avLst/>
          </a:prstGeom>
          <a:ln>
            <a:noFill/>
          </a:ln>
        </p:spPr>
      </p:pic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BBDA855E-2749-BA42-8ACB-81A586D186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8765" y="3677983"/>
            <a:ext cx="3264571" cy="2469793"/>
          </a:xfrm>
          <a:prstGeom prst="rect">
            <a:avLst/>
          </a:prstGeom>
          <a:ln>
            <a:noFill/>
          </a:ln>
        </p:spPr>
      </p:pic>
      <p:pic>
        <p:nvPicPr>
          <p:cNvPr id="9" name="Picture 8" descr="A picture containing text, envelope&#10;&#10;Description automatically generated">
            <a:extLst>
              <a:ext uri="{FF2B5EF4-FFF2-40B4-BE49-F238E27FC236}">
                <a16:creationId xmlns:a16="http://schemas.microsoft.com/office/drawing/2014/main" id="{29EB627F-DD47-2343-9605-E6310E68EE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03011" y="1105820"/>
            <a:ext cx="3281662" cy="2469792"/>
          </a:xfrm>
          <a:prstGeom prst="rect">
            <a:avLst/>
          </a:prstGeom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FB4AEBB-67BE-ED47-9B91-B6292630C33C}"/>
              </a:ext>
            </a:extLst>
          </p:cNvPr>
          <p:cNvSpPr txBox="1"/>
          <p:nvPr/>
        </p:nvSpPr>
        <p:spPr>
          <a:xfrm>
            <a:off x="641993" y="6147777"/>
            <a:ext cx="39743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Images with different materials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925983-5608-AC48-B6FD-BEF1C8D85A66}"/>
              </a:ext>
            </a:extLst>
          </p:cNvPr>
          <p:cNvSpPr txBox="1"/>
          <p:nvPr/>
        </p:nvSpPr>
        <p:spPr>
          <a:xfrm>
            <a:off x="4844583" y="6147776"/>
            <a:ext cx="25567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Roughness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489CF6-F6B2-864C-8FD4-AB6F32E27FD8}"/>
              </a:ext>
            </a:extLst>
          </p:cNvPr>
          <p:cNvSpPr txBox="1"/>
          <p:nvPr/>
        </p:nvSpPr>
        <p:spPr>
          <a:xfrm>
            <a:off x="8094371" y="6144574"/>
            <a:ext cx="25567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Friction coefficient</a:t>
            </a:r>
          </a:p>
        </p:txBody>
      </p:sp>
    </p:spTree>
    <p:extLst>
      <p:ext uri="{BB962C8B-B14F-4D97-AF65-F5344CB8AC3E}">
        <p14:creationId xmlns:p14="http://schemas.microsoft.com/office/powerpoint/2010/main" val="35079230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video_friction">
            <a:hlinkClick r:id="" action="ppaction://media"/>
            <a:extLst>
              <a:ext uri="{FF2B5EF4-FFF2-40B4-BE49-F238E27FC236}">
                <a16:creationId xmlns:a16="http://schemas.microsoft.com/office/drawing/2014/main" id="{8CAB4BD5-3F58-7746-9D6D-2B369EAA7E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-1"/>
            <a:ext cx="12542981" cy="70554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0A6DB9-0D7D-FC41-A912-D24F90726F5F}"/>
              </a:ext>
            </a:extLst>
          </p:cNvPr>
          <p:cNvSpPr txBox="1"/>
          <p:nvPr/>
        </p:nvSpPr>
        <p:spPr>
          <a:xfrm>
            <a:off x="639097" y="1356852"/>
            <a:ext cx="5653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High friction coefficient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8F7D81-AD0B-9849-8A0B-E903E69D44DE}"/>
              </a:ext>
            </a:extLst>
          </p:cNvPr>
          <p:cNvSpPr txBox="1"/>
          <p:nvPr/>
        </p:nvSpPr>
        <p:spPr>
          <a:xfrm>
            <a:off x="6381135" y="1361769"/>
            <a:ext cx="56535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Low friction coefficient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750D74-FBDD-DF4B-BA66-36ABBAE40C98}"/>
              </a:ext>
            </a:extLst>
          </p:cNvPr>
          <p:cNvSpPr/>
          <p:nvPr/>
        </p:nvSpPr>
        <p:spPr>
          <a:xfrm>
            <a:off x="452063" y="400692"/>
            <a:ext cx="6339155" cy="6164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4289958-8CBA-4F48-9885-E355F6A5C0CF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Physical Properties: Applications</a:t>
            </a:r>
            <a:endParaRPr lang="en-US" sz="3200" b="1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454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F8CE8B0-AFF8-7242-88A3-2B5ECEE4FC7A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Overview of </a:t>
            </a:r>
            <a:r>
              <a:rPr lang="en-US" sz="3200" dirty="0" err="1">
                <a:latin typeface="+mn-lt"/>
                <a:cs typeface="Arial" panose="020B0604020202020204" pitchFamily="34" charset="0"/>
              </a:rPr>
              <a:t>OpenRooms</a:t>
            </a:r>
            <a:r>
              <a:rPr lang="en-US" sz="3200" dirty="0">
                <a:latin typeface="+mn-lt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Picture 6" descr="A picture containing text, wall, monitor, television&#10;&#10;Description automatically generated">
            <a:extLst>
              <a:ext uri="{FF2B5EF4-FFF2-40B4-BE49-F238E27FC236}">
                <a16:creationId xmlns:a16="http://schemas.microsoft.com/office/drawing/2014/main" id="{FE965D09-0DF6-4642-94D6-08C14DBEA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209" y="2328389"/>
            <a:ext cx="3775884" cy="1887942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19C0707-3918-7542-B666-4B780119A54C}"/>
              </a:ext>
            </a:extLst>
          </p:cNvPr>
          <p:cNvSpPr/>
          <p:nvPr/>
        </p:nvSpPr>
        <p:spPr>
          <a:xfrm>
            <a:off x="336763" y="2256368"/>
            <a:ext cx="3839591" cy="2044516"/>
          </a:xfrm>
          <a:prstGeom prst="roundRect">
            <a:avLst>
              <a:gd name="adj" fmla="val 374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FF1399-9590-4347-85E0-C3589322FCD5}"/>
              </a:ext>
            </a:extLst>
          </p:cNvPr>
          <p:cNvSpPr txBox="1"/>
          <p:nvPr/>
        </p:nvSpPr>
        <p:spPr>
          <a:xfrm>
            <a:off x="411916" y="4260950"/>
            <a:ext cx="36483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accent2"/>
                </a:solidFill>
              </a:rPr>
              <a:t>Comprehensive ground-truths and formats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09B6678-1095-924C-8B98-98A682BEE843}"/>
              </a:ext>
            </a:extLst>
          </p:cNvPr>
          <p:cNvSpPr txBox="1"/>
          <p:nvPr/>
        </p:nvSpPr>
        <p:spPr>
          <a:xfrm>
            <a:off x="8093898" y="4966689"/>
            <a:ext cx="36483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accent2"/>
                </a:solidFill>
              </a:rPr>
              <a:t>Open tools for creating your own indoor datasets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4816377-F1F2-934C-8D91-3EA9C158638D}"/>
              </a:ext>
            </a:extLst>
          </p:cNvPr>
          <p:cNvGrpSpPr/>
          <p:nvPr/>
        </p:nvGrpSpPr>
        <p:grpSpPr>
          <a:xfrm>
            <a:off x="8036673" y="1496939"/>
            <a:ext cx="3648363" cy="3443213"/>
            <a:chOff x="143887" y="1089212"/>
            <a:chExt cx="5183496" cy="4892025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903C1A4-EDD1-1542-85A4-ADF9680E30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15696"/>
            <a:stretch/>
          </p:blipFill>
          <p:spPr>
            <a:xfrm>
              <a:off x="322742" y="1207715"/>
              <a:ext cx="2269993" cy="1615573"/>
            </a:xfrm>
            <a:prstGeom prst="rect">
              <a:avLst/>
            </a:prstGeom>
          </p:spPr>
        </p:pic>
        <p:pic>
          <p:nvPicPr>
            <p:cNvPr id="30" name="Picture 29" descr="A picture containing skiing, hill, man, air&#10;&#10;Description automatically generated">
              <a:extLst>
                <a:ext uri="{FF2B5EF4-FFF2-40B4-BE49-F238E27FC236}">
                  <a16:creationId xmlns:a16="http://schemas.microsoft.com/office/drawing/2014/main" id="{EA0F89D0-DBBA-4F42-8630-BDB6BF20B6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3891" r="5171"/>
            <a:stretch/>
          </p:blipFill>
          <p:spPr>
            <a:xfrm>
              <a:off x="308629" y="3592009"/>
              <a:ext cx="2101397" cy="1730873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425884D-874C-0446-BF7F-12E3C674EB76}"/>
                </a:ext>
              </a:extLst>
            </p:cNvPr>
            <p:cNvSpPr txBox="1"/>
            <p:nvPr/>
          </p:nvSpPr>
          <p:spPr>
            <a:xfrm>
              <a:off x="259286" y="2793226"/>
              <a:ext cx="2396904" cy="393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Commodity 3D sensor</a:t>
              </a:r>
            </a:p>
          </p:txBody>
        </p:sp>
        <p:sp>
          <p:nvSpPr>
            <p:cNvPr id="32" name="Right Arrow 31">
              <a:extLst>
                <a:ext uri="{FF2B5EF4-FFF2-40B4-BE49-F238E27FC236}">
                  <a16:creationId xmlns:a16="http://schemas.microsoft.com/office/drawing/2014/main" id="{0DA0AE33-919A-9941-98F2-5C54E12DD2F1}"/>
                </a:ext>
              </a:extLst>
            </p:cNvPr>
            <p:cNvSpPr/>
            <p:nvPr/>
          </p:nvSpPr>
          <p:spPr>
            <a:xfrm rot="5400000">
              <a:off x="1191612" y="3277145"/>
              <a:ext cx="347456" cy="184795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1812048-8645-7A44-AA71-6B637251D025}"/>
                </a:ext>
              </a:extLst>
            </p:cNvPr>
            <p:cNvSpPr txBox="1"/>
            <p:nvPr/>
          </p:nvSpPr>
          <p:spPr>
            <a:xfrm>
              <a:off x="389185" y="5322882"/>
              <a:ext cx="1940283" cy="655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Scanned sparse point cloud</a:t>
              </a:r>
            </a:p>
          </p:txBody>
        </p:sp>
        <p:sp>
          <p:nvSpPr>
            <p:cNvPr id="34" name="Right Arrow 33">
              <a:extLst>
                <a:ext uri="{FF2B5EF4-FFF2-40B4-BE49-F238E27FC236}">
                  <a16:creationId xmlns:a16="http://schemas.microsoft.com/office/drawing/2014/main" id="{7601E81D-32E5-564C-AC61-34B1130BB9AA}"/>
                </a:ext>
              </a:extLst>
            </p:cNvPr>
            <p:cNvSpPr/>
            <p:nvPr/>
          </p:nvSpPr>
          <p:spPr>
            <a:xfrm>
              <a:off x="2495440" y="4563600"/>
              <a:ext cx="321500" cy="174535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pic>
          <p:nvPicPr>
            <p:cNvPr id="35" name="Picture 34" descr="A desk with a computer and a chair&#10;&#10;Description automatically generated">
              <a:extLst>
                <a:ext uri="{FF2B5EF4-FFF2-40B4-BE49-F238E27FC236}">
                  <a16:creationId xmlns:a16="http://schemas.microsoft.com/office/drawing/2014/main" id="{9A3D2E03-CFD9-B94C-9D4C-ECBDAFCF6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74504" y="3775576"/>
              <a:ext cx="2101397" cy="1576048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F8B13B8-C063-A64A-A7D0-5C93E8AA0AC8}"/>
                </a:ext>
              </a:extLst>
            </p:cNvPr>
            <p:cNvSpPr txBox="1"/>
            <p:nvPr/>
          </p:nvSpPr>
          <p:spPr>
            <a:xfrm>
              <a:off x="3017050" y="5351624"/>
              <a:ext cx="1940283" cy="393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CAD models</a:t>
              </a:r>
            </a:p>
          </p:txBody>
        </p:sp>
        <p:pic>
          <p:nvPicPr>
            <p:cNvPr id="37" name="Picture 36" descr="A close up of a snail&#10;&#10;Description automatically generated">
              <a:extLst>
                <a:ext uri="{FF2B5EF4-FFF2-40B4-BE49-F238E27FC236}">
                  <a16:creationId xmlns:a16="http://schemas.microsoft.com/office/drawing/2014/main" id="{C01E8AF5-61A7-404B-BFDB-F2485B354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28094" y="2717483"/>
              <a:ext cx="718196" cy="670544"/>
            </a:xfrm>
            <a:prstGeom prst="rect">
              <a:avLst/>
            </a:prstGeom>
          </p:spPr>
        </p:pic>
        <p:pic>
          <p:nvPicPr>
            <p:cNvPr id="38" name="Picture 37" descr="A picture containing indoor, sitting, table, computer&#10;&#10;Description automatically generated">
              <a:extLst>
                <a:ext uri="{FF2B5EF4-FFF2-40B4-BE49-F238E27FC236}">
                  <a16:creationId xmlns:a16="http://schemas.microsoft.com/office/drawing/2014/main" id="{13B01540-C998-384A-A6BA-3B17A32FA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99800" y="2718015"/>
              <a:ext cx="718196" cy="680911"/>
            </a:xfrm>
            <a:prstGeom prst="rect">
              <a:avLst/>
            </a:prstGeom>
          </p:spPr>
        </p:pic>
        <p:pic>
          <p:nvPicPr>
            <p:cNvPr id="39" name="Picture 38" descr="A picture containing ball, sitting, soccer, large&#10;&#10;Description automatically generated">
              <a:extLst>
                <a:ext uri="{FF2B5EF4-FFF2-40B4-BE49-F238E27FC236}">
                  <a16:creationId xmlns:a16="http://schemas.microsoft.com/office/drawing/2014/main" id="{E8095219-8C1C-3F4E-9E65-9BBE7E05B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356388" y="2717483"/>
              <a:ext cx="718197" cy="670544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0DEDCDF-B6DE-AA44-8F98-B82668912419}"/>
                </a:ext>
              </a:extLst>
            </p:cNvPr>
            <p:cNvSpPr txBox="1"/>
            <p:nvPr/>
          </p:nvSpPr>
          <p:spPr>
            <a:xfrm>
              <a:off x="3053816" y="3350286"/>
              <a:ext cx="1940283" cy="393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Complex materials</a:t>
              </a:r>
            </a:p>
          </p:txBody>
        </p:sp>
        <p:pic>
          <p:nvPicPr>
            <p:cNvPr id="41" name="Picture 40" descr="A close up of a tree&#10;&#10;Description automatically generated">
              <a:extLst>
                <a:ext uri="{FF2B5EF4-FFF2-40B4-BE49-F238E27FC236}">
                  <a16:creationId xmlns:a16="http://schemas.microsoft.com/office/drawing/2014/main" id="{9A9B55C9-CBB0-AF4B-B20E-D6E2BF55E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852194" y="1232351"/>
              <a:ext cx="2269993" cy="1002140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CAF29BC-07BE-2B45-97C6-E842A43B2C35}"/>
                </a:ext>
              </a:extLst>
            </p:cNvPr>
            <p:cNvSpPr txBox="1"/>
            <p:nvPr/>
          </p:nvSpPr>
          <p:spPr>
            <a:xfrm>
              <a:off x="2720531" y="2232674"/>
              <a:ext cx="2606850" cy="393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Physically-based lighting</a:t>
              </a:r>
            </a:p>
          </p:txBody>
        </p: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AEAFF3E2-04CD-F342-93CB-FFD41567FBCD}"/>
                </a:ext>
              </a:extLst>
            </p:cNvPr>
            <p:cNvSpPr/>
            <p:nvPr/>
          </p:nvSpPr>
          <p:spPr>
            <a:xfrm>
              <a:off x="143887" y="1089212"/>
              <a:ext cx="5183496" cy="4892025"/>
            </a:xfrm>
            <a:prstGeom prst="roundRect">
              <a:avLst>
                <a:gd name="adj" fmla="val 3748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B8DCE98-08DB-AE41-BFB0-65100F66674D}"/>
              </a:ext>
            </a:extLst>
          </p:cNvPr>
          <p:cNvGrpSpPr/>
          <p:nvPr/>
        </p:nvGrpSpPr>
        <p:grpSpPr>
          <a:xfrm>
            <a:off x="4541252" y="1760405"/>
            <a:ext cx="3164064" cy="4013537"/>
            <a:chOff x="8117847" y="1598441"/>
            <a:chExt cx="3767919" cy="4779513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CE649516-130D-634F-8950-B69C8C417386}"/>
                </a:ext>
              </a:extLst>
            </p:cNvPr>
            <p:cNvGrpSpPr/>
            <p:nvPr/>
          </p:nvGrpSpPr>
          <p:grpSpPr>
            <a:xfrm>
              <a:off x="8117847" y="1598441"/>
              <a:ext cx="3727977" cy="3716265"/>
              <a:chOff x="8117847" y="1507075"/>
              <a:chExt cx="3727977" cy="3716265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98D6A514-4FA8-BC49-B28E-AB5EAE8AC41C}"/>
                  </a:ext>
                </a:extLst>
              </p:cNvPr>
              <p:cNvGrpSpPr/>
              <p:nvPr/>
            </p:nvGrpSpPr>
            <p:grpSpPr>
              <a:xfrm>
                <a:off x="8117847" y="4274609"/>
                <a:ext cx="3725581" cy="948731"/>
                <a:chOff x="8075931" y="4047565"/>
                <a:chExt cx="3722323" cy="947901"/>
              </a:xfrm>
            </p:grpSpPr>
            <p:pic>
              <p:nvPicPr>
                <p:cNvPr id="53" name="Picture 52" descr="A dining room table&#10;&#10;Description automatically generated">
                  <a:extLst>
                    <a:ext uri="{FF2B5EF4-FFF2-40B4-BE49-F238E27FC236}">
                      <a16:creationId xmlns:a16="http://schemas.microsoft.com/office/drawing/2014/main" id="{C659E11D-D775-4A4D-A081-1BD9DB343F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309064" y="4052820"/>
                  <a:ext cx="1244595" cy="933446"/>
                </a:xfrm>
                <a:prstGeom prst="rect">
                  <a:avLst/>
                </a:prstGeom>
              </p:spPr>
            </p:pic>
            <p:pic>
              <p:nvPicPr>
                <p:cNvPr id="54" name="Picture 53" descr="A bedroom with a bed and a chair in a room&#10;&#10;Description automatically generated">
                  <a:extLst>
                    <a:ext uri="{FF2B5EF4-FFF2-40B4-BE49-F238E27FC236}">
                      <a16:creationId xmlns:a16="http://schemas.microsoft.com/office/drawing/2014/main" id="{AD3C0D4C-94D5-2E48-A115-A1E20D0A31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075931" y="4062020"/>
                  <a:ext cx="1244595" cy="933446"/>
                </a:xfrm>
                <a:prstGeom prst="rect">
                  <a:avLst/>
                </a:prstGeom>
              </p:spPr>
            </p:pic>
            <p:pic>
              <p:nvPicPr>
                <p:cNvPr id="55" name="Picture 54" descr="A dining room table in front of a curtain&#10;&#10;Description automatically generated">
                  <a:extLst>
                    <a:ext uri="{FF2B5EF4-FFF2-40B4-BE49-F238E27FC236}">
                      <a16:creationId xmlns:a16="http://schemas.microsoft.com/office/drawing/2014/main" id="{0ABC08CC-C37D-0949-9689-5E7B62AE4B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553659" y="4047565"/>
                  <a:ext cx="1244595" cy="933446"/>
                </a:xfrm>
                <a:prstGeom prst="rect">
                  <a:avLst/>
                </a:prstGeom>
              </p:spPr>
            </p:pic>
          </p:grpSp>
          <p:pic>
            <p:nvPicPr>
              <p:cNvPr id="52" name="Picture 51" descr="A bedroom with a bed and a chair in a room&#10;&#10;Description automatically generated">
                <a:extLst>
                  <a:ext uri="{FF2B5EF4-FFF2-40B4-BE49-F238E27FC236}">
                    <a16:creationId xmlns:a16="http://schemas.microsoft.com/office/drawing/2014/main" id="{8B4FF405-7B52-1C48-BF28-8F2575D39E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117847" y="1507075"/>
                <a:ext cx="3727977" cy="2795983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0F973C4-81A1-5243-8222-517A832E43C2}"/>
                </a:ext>
              </a:extLst>
            </p:cNvPr>
            <p:cNvSpPr txBox="1"/>
            <p:nvPr/>
          </p:nvSpPr>
          <p:spPr>
            <a:xfrm>
              <a:off x="8117847" y="5388363"/>
              <a:ext cx="3767919" cy="98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2"/>
                  </a:solidFill>
                </a:rPr>
                <a:t>Rendering your own images</a:t>
              </a:r>
            </a:p>
          </p:txBody>
        </p:sp>
      </p:grp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CBABC329-DCEC-4F48-B4AB-6187BDAC822C}"/>
              </a:ext>
            </a:extLst>
          </p:cNvPr>
          <p:cNvSpPr/>
          <p:nvPr/>
        </p:nvSpPr>
        <p:spPr>
          <a:xfrm>
            <a:off x="4417937" y="1643770"/>
            <a:ext cx="3358280" cy="3322919"/>
          </a:xfrm>
          <a:prstGeom prst="roundRect">
            <a:avLst>
              <a:gd name="adj" fmla="val 374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51303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2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00D91EA-4821-994E-9553-CEE832107DA2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Rendering </a:t>
            </a:r>
            <a:r>
              <a:rPr lang="en-US" sz="3200" dirty="0" err="1">
                <a:latin typeface="+mn-lt"/>
                <a:cs typeface="Arial" panose="020B0604020202020204" pitchFamily="34" charset="0"/>
              </a:rPr>
              <a:t>OpenRooms</a:t>
            </a:r>
            <a:r>
              <a:rPr lang="en-US" sz="3200" dirty="0">
                <a:latin typeface="+mn-lt"/>
                <a:cs typeface="Arial" panose="020B0604020202020204" pitchFamily="34" charset="0"/>
              </a:rPr>
              <a:t>: Summary</a:t>
            </a:r>
          </a:p>
        </p:txBody>
      </p:sp>
      <p:pic>
        <p:nvPicPr>
          <p:cNvPr id="5" name="Picture 207" descr="Picture 207">
            <a:extLst>
              <a:ext uri="{FF2B5EF4-FFF2-40B4-BE49-F238E27FC236}">
                <a16:creationId xmlns:a16="http://schemas.microsoft.com/office/drawing/2014/main" id="{23D106E6-BD8D-CB4F-8D45-672F5AB60A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/>
          <a:stretch/>
        </p:blipFill>
        <p:spPr>
          <a:xfrm>
            <a:off x="318576" y="881112"/>
            <a:ext cx="3133541" cy="235015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CF21E6-329C-294D-B3AB-A86B50B9CE23}"/>
              </a:ext>
            </a:extLst>
          </p:cNvPr>
          <p:cNvSpPr txBox="1"/>
          <p:nvPr/>
        </p:nvSpPr>
        <p:spPr>
          <a:xfrm>
            <a:off x="318575" y="3191851"/>
            <a:ext cx="31335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Materials</a:t>
            </a:r>
          </a:p>
        </p:txBody>
      </p:sp>
      <p:pic>
        <p:nvPicPr>
          <p:cNvPr id="7" name="Picture 6" descr="A desk with a computer and a chair&#10;&#10;Description automatically generated">
            <a:extLst>
              <a:ext uri="{FF2B5EF4-FFF2-40B4-BE49-F238E27FC236}">
                <a16:creationId xmlns:a16="http://schemas.microsoft.com/office/drawing/2014/main" id="{22D1B475-5D6B-8348-8201-4B091101A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7727" y="874015"/>
            <a:ext cx="3133543" cy="23501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536BE71-CA3D-AC41-BF89-7358E4B9BC2A}"/>
              </a:ext>
            </a:extLst>
          </p:cNvPr>
          <p:cNvSpPr txBox="1"/>
          <p:nvPr/>
        </p:nvSpPr>
        <p:spPr>
          <a:xfrm>
            <a:off x="8857729" y="3184754"/>
            <a:ext cx="31335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Geometry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6C40333-4897-C649-9850-525174FE2CCA}"/>
              </a:ext>
            </a:extLst>
          </p:cNvPr>
          <p:cNvGrpSpPr/>
          <p:nvPr/>
        </p:nvGrpSpPr>
        <p:grpSpPr>
          <a:xfrm>
            <a:off x="3854206" y="874014"/>
            <a:ext cx="4601429" cy="2310740"/>
            <a:chOff x="4042374" y="949477"/>
            <a:chExt cx="5119255" cy="2570781"/>
          </a:xfrm>
        </p:grpSpPr>
        <p:pic>
          <p:nvPicPr>
            <p:cNvPr id="9" name="Picture 8" descr="A dirt path with trees on either side of it&#10;&#10;Description automatically generated with low confidence">
              <a:extLst>
                <a:ext uri="{FF2B5EF4-FFF2-40B4-BE49-F238E27FC236}">
                  <a16:creationId xmlns:a16="http://schemas.microsoft.com/office/drawing/2014/main" id="{C24EF4EC-5D97-9D46-8C3F-BC82098F6F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42374" y="949477"/>
              <a:ext cx="2511136" cy="1255568"/>
            </a:xfrm>
            <a:prstGeom prst="rect">
              <a:avLst/>
            </a:prstGeom>
          </p:spPr>
        </p:pic>
        <p:pic>
          <p:nvPicPr>
            <p:cNvPr id="10" name="Picture 9" descr="A picture containing sky, outdoor, tree, day&#10;&#10;Description automatically generated">
              <a:extLst>
                <a:ext uri="{FF2B5EF4-FFF2-40B4-BE49-F238E27FC236}">
                  <a16:creationId xmlns:a16="http://schemas.microsoft.com/office/drawing/2014/main" id="{3B3FD5E0-F974-5E44-BCBD-5803AD877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50493" y="949477"/>
              <a:ext cx="2511136" cy="1255568"/>
            </a:xfrm>
            <a:prstGeom prst="rect">
              <a:avLst/>
            </a:prstGeom>
          </p:spPr>
        </p:pic>
        <p:pic>
          <p:nvPicPr>
            <p:cNvPr id="11" name="Picture 10" descr="A picture containing sky, outdoor, nature, mountain&#10;&#10;Description automatically generated">
              <a:extLst>
                <a:ext uri="{FF2B5EF4-FFF2-40B4-BE49-F238E27FC236}">
                  <a16:creationId xmlns:a16="http://schemas.microsoft.com/office/drawing/2014/main" id="{7D7DB9B2-28F1-FC4A-BB3A-CE8B6245E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42374" y="2264690"/>
              <a:ext cx="2511136" cy="1255568"/>
            </a:xfrm>
            <a:prstGeom prst="rect">
              <a:avLst/>
            </a:prstGeom>
          </p:spPr>
        </p:pic>
        <p:pic>
          <p:nvPicPr>
            <p:cNvPr id="12" name="Picture 11" descr="A picture containing sky, outdoor, ground, cloudy&#10;&#10;Description automatically generated">
              <a:extLst>
                <a:ext uri="{FF2B5EF4-FFF2-40B4-BE49-F238E27FC236}">
                  <a16:creationId xmlns:a16="http://schemas.microsoft.com/office/drawing/2014/main" id="{3FD542F2-BA66-6C4A-AE4B-0E286996A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50493" y="2264690"/>
              <a:ext cx="2511136" cy="1255568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4AFBE45-E13E-F749-BD9B-8C878E05C046}"/>
              </a:ext>
            </a:extLst>
          </p:cNvPr>
          <p:cNvSpPr txBox="1"/>
          <p:nvPr/>
        </p:nvSpPr>
        <p:spPr>
          <a:xfrm>
            <a:off x="4588150" y="3184753"/>
            <a:ext cx="31335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Lighting</a:t>
            </a:r>
          </a:p>
        </p:txBody>
      </p: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C50233E9-A337-1040-8077-65A0E77D18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7084" y="3719780"/>
            <a:ext cx="4234244" cy="251330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F91A815-9A8E-9D40-8A87-9F0302842F20}"/>
              </a:ext>
            </a:extLst>
          </p:cNvPr>
          <p:cNvSpPr txBox="1"/>
          <p:nvPr/>
        </p:nvSpPr>
        <p:spPr>
          <a:xfrm>
            <a:off x="1528124" y="6216504"/>
            <a:ext cx="46267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Scene configuration and camera poses</a:t>
            </a:r>
          </a:p>
        </p:txBody>
      </p:sp>
      <p:pic>
        <p:nvPicPr>
          <p:cNvPr id="17" name="Picture 1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96D1A654-51BD-D447-9D68-6F5BC5092C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13863" y="3719780"/>
            <a:ext cx="3513110" cy="251331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FE0AF9C-47F2-0C47-B5C1-0F9ACA2FB8B7}"/>
              </a:ext>
            </a:extLst>
          </p:cNvPr>
          <p:cNvSpPr txBox="1"/>
          <p:nvPr/>
        </p:nvSpPr>
        <p:spPr>
          <a:xfrm>
            <a:off x="6628447" y="6233089"/>
            <a:ext cx="38839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Efficient customized renderer</a:t>
            </a:r>
          </a:p>
        </p:txBody>
      </p:sp>
    </p:spTree>
    <p:extLst>
      <p:ext uri="{BB962C8B-B14F-4D97-AF65-F5344CB8AC3E}">
        <p14:creationId xmlns:p14="http://schemas.microsoft.com/office/powerpoint/2010/main" val="10757278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AD23F64-E3B5-8245-B0E6-F92210011636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Directory Structure for Rendering </a:t>
            </a:r>
            <a:r>
              <a:rPr lang="en-US" sz="3200" dirty="0" err="1">
                <a:latin typeface="+mn-lt"/>
                <a:cs typeface="Arial" panose="020B0604020202020204" pitchFamily="34" charset="0"/>
              </a:rPr>
              <a:t>OpenRooms</a:t>
            </a:r>
            <a:r>
              <a:rPr lang="en-US" sz="3200" dirty="0">
                <a:latin typeface="+mn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383F8F-0E43-634C-A21D-C13D8C26B0A0}"/>
              </a:ext>
            </a:extLst>
          </p:cNvPr>
          <p:cNvSpPr txBox="1"/>
          <p:nvPr/>
        </p:nvSpPr>
        <p:spPr>
          <a:xfrm>
            <a:off x="318499" y="688029"/>
            <a:ext cx="1176266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OpenRoomsDataset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BRDFOriginDataset</a:t>
            </a:r>
            <a:r>
              <a:rPr lang="en-US" dirty="0"/>
              <a:t>													</a:t>
            </a:r>
            <a:r>
              <a:rPr lang="en-US" dirty="0">
                <a:solidFill>
                  <a:schemeClr val="accent2"/>
                </a:solidFill>
              </a:rPr>
              <a:t># SVBRDFs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Material__</a:t>
            </a:r>
            <a:r>
              <a:rPr lang="en-US" dirty="0" err="1"/>
              <a:t>gold_leaf_fold_fold_sharp</a:t>
            </a:r>
            <a:r>
              <a:rPr lang="en-US" dirty="0"/>
              <a:t>  …								</a:t>
            </a:r>
            <a:r>
              <a:rPr lang="en-US" dirty="0">
                <a:solidFill>
                  <a:schemeClr val="accent2"/>
                </a:solidFill>
              </a:rPr>
              <a:t># Texture maps for each SVBRDF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EnvDataset</a:t>
            </a:r>
            <a:r>
              <a:rPr lang="en-US" dirty="0"/>
              <a:t>															</a:t>
            </a:r>
            <a:r>
              <a:rPr lang="en-US" dirty="0">
                <a:solidFill>
                  <a:schemeClr val="accent2"/>
                </a:solidFill>
              </a:rPr>
              <a:t># HDR outdoor </a:t>
            </a:r>
            <a:r>
              <a:rPr lang="en-US" dirty="0" err="1">
                <a:solidFill>
                  <a:schemeClr val="accent2"/>
                </a:solidFill>
              </a:rPr>
              <a:t>envmaps</a:t>
            </a:r>
            <a:r>
              <a:rPr lang="en-US" dirty="0">
                <a:solidFill>
                  <a:schemeClr val="accent2"/>
                </a:solidFill>
              </a:rPr>
              <a:t> for lighting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layoutMesh</a:t>
            </a:r>
            <a:r>
              <a:rPr lang="en-US" dirty="0"/>
              <a:t>														</a:t>
            </a:r>
            <a:r>
              <a:rPr lang="en-US" dirty="0">
                <a:solidFill>
                  <a:schemeClr val="accent2"/>
                </a:solidFill>
              </a:rPr>
              <a:t># Mesh for layout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scene0000_01 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uv_mapped</a:t>
            </a:r>
            <a:r>
              <a:rPr lang="en-US" dirty="0"/>
              <a:t>														</a:t>
            </a:r>
            <a:r>
              <a:rPr lang="en-US" dirty="0">
                <a:solidFill>
                  <a:schemeClr val="accent2"/>
                </a:solidFill>
              </a:rPr>
              <a:t># Mesh for furniture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window …														</a:t>
            </a:r>
            <a:r>
              <a:rPr lang="en-US" dirty="0">
                <a:solidFill>
                  <a:schemeClr val="accent2"/>
                </a:solidFill>
              </a:rPr>
              <a:t># Categories of furniture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1 …														</a:t>
            </a:r>
            <a:r>
              <a:rPr lang="en-US" dirty="0">
                <a:solidFill>
                  <a:schemeClr val="accent2"/>
                </a:solidFill>
              </a:rPr>
              <a:t># Obj file for each furniture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data							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rendering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data														</a:t>
            </a:r>
            <a:r>
              <a:rPr lang="en-US" dirty="0">
                <a:solidFill>
                  <a:schemeClr val="accent2"/>
                </a:solidFill>
              </a:rPr>
              <a:t># Rendered inputs and ground-truths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 err="1"/>
              <a:t>main_xml</a:t>
            </a:r>
            <a:r>
              <a:rPr lang="en-US" dirty="0"/>
              <a:t>, </a:t>
            </a:r>
            <a:r>
              <a:rPr lang="en-US" dirty="0" err="1"/>
              <a:t>mainDiffMat_xml</a:t>
            </a:r>
            <a:r>
              <a:rPr lang="en-US" dirty="0"/>
              <a:t>, </a:t>
            </a:r>
            <a:r>
              <a:rPr lang="en-US" dirty="0" err="1"/>
              <a:t>mainDiffLight_xml</a:t>
            </a:r>
            <a:r>
              <a:rPr lang="en-US" dirty="0"/>
              <a:t>				</a:t>
            </a:r>
            <a:r>
              <a:rPr lang="en-US" dirty="0">
                <a:solidFill>
                  <a:schemeClr val="accent2"/>
                </a:solidFill>
              </a:rPr>
              <a:t># Different configurations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n-US" dirty="0"/>
              <a:t>scene0000_01 …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main_xml1, mainDiffMat_xml1, mainDiffLight_xml1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scenes														</a:t>
            </a:r>
            <a:r>
              <a:rPr lang="en-US" dirty="0">
                <a:solidFill>
                  <a:schemeClr val="accent2"/>
                </a:solidFill>
              </a:rPr>
              <a:t># Scene config and camera poses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xml												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n-US" dirty="0"/>
              <a:t>scene0000_01 …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xml1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n-US" dirty="0"/>
              <a:t>scene0000_01 …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7968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60534F2-1623-5D43-A216-3552BA2E0C8D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Rendering </a:t>
            </a:r>
            <a:r>
              <a:rPr lang="en-US" sz="3200" dirty="0" err="1">
                <a:latin typeface="+mn-lt"/>
                <a:cs typeface="Arial" panose="020B0604020202020204" pitchFamily="34" charset="0"/>
              </a:rPr>
              <a:t>OpenRooms</a:t>
            </a:r>
            <a:r>
              <a:rPr lang="en-US" sz="3200" dirty="0">
                <a:latin typeface="+mn-lt"/>
                <a:cs typeface="Arial" panose="020B0604020202020204" pitchFamily="34" charset="0"/>
              </a:rPr>
              <a:t>: SVBRDFs </a:t>
            </a:r>
          </a:p>
        </p:txBody>
      </p:sp>
      <p:pic>
        <p:nvPicPr>
          <p:cNvPr id="6" name="Picture 207" descr="Picture 207">
            <a:extLst>
              <a:ext uri="{FF2B5EF4-FFF2-40B4-BE49-F238E27FC236}">
                <a16:creationId xmlns:a16="http://schemas.microsoft.com/office/drawing/2014/main" id="{DC1EC2AC-CB84-0941-9867-6CD82555FA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/>
          <a:stretch/>
        </p:blipFill>
        <p:spPr>
          <a:xfrm>
            <a:off x="318576" y="1542230"/>
            <a:ext cx="5777424" cy="433307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8ECF6A-BD0C-5D40-97DF-9B9BE10EFD6F}"/>
              </a:ext>
            </a:extLst>
          </p:cNvPr>
          <p:cNvSpPr txBox="1"/>
          <p:nvPr/>
        </p:nvSpPr>
        <p:spPr>
          <a:xfrm>
            <a:off x="6511532" y="1551183"/>
            <a:ext cx="531516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Location: 		</a:t>
            </a:r>
            <a:r>
              <a:rPr lang="en-US" sz="2000" dirty="0" err="1"/>
              <a:t>BRDFOriginDataset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Dataset: 		</a:t>
            </a:r>
            <a:r>
              <a:rPr lang="en-US" sz="2000" dirty="0">
                <a:hlinkClick r:id="rId3"/>
              </a:rPr>
              <a:t>Adobe Stock Dataset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Size:  		1329 SVBRDF texture maps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Price: 		Around 500 dollars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39030132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60534F2-1623-5D43-A216-3552BA2E0C8D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Rendering </a:t>
            </a:r>
            <a:r>
              <a:rPr lang="en-US" sz="3200" dirty="0" err="1">
                <a:latin typeface="+mn-lt"/>
                <a:cs typeface="Arial" panose="020B0604020202020204" pitchFamily="34" charset="0"/>
              </a:rPr>
              <a:t>OpenRooms</a:t>
            </a:r>
            <a:r>
              <a:rPr lang="en-US" sz="3200" dirty="0">
                <a:latin typeface="+mn-lt"/>
                <a:cs typeface="Arial" panose="020B0604020202020204" pitchFamily="34" charset="0"/>
              </a:rPr>
              <a:t>: SVBRDFs </a:t>
            </a:r>
          </a:p>
        </p:txBody>
      </p:sp>
      <p:pic>
        <p:nvPicPr>
          <p:cNvPr id="5" name="Picture 211" descr="Picture 211">
            <a:extLst>
              <a:ext uri="{FF2B5EF4-FFF2-40B4-BE49-F238E27FC236}">
                <a16:creationId xmlns:a16="http://schemas.microsoft.com/office/drawing/2014/main" id="{7358E6AE-FFB5-6E43-85F4-97F5D1FC1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038" y="1284055"/>
            <a:ext cx="2286001" cy="228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212" descr="Picture 212">
            <a:extLst>
              <a:ext uri="{FF2B5EF4-FFF2-40B4-BE49-F238E27FC236}">
                <a16:creationId xmlns:a16="http://schemas.microsoft.com/office/drawing/2014/main" id="{C288CECE-2594-7640-9833-89317FF721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110" y="1284055"/>
            <a:ext cx="2286001" cy="228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Picture 213" descr="Picture 213">
            <a:extLst>
              <a:ext uri="{FF2B5EF4-FFF2-40B4-BE49-F238E27FC236}">
                <a16:creationId xmlns:a16="http://schemas.microsoft.com/office/drawing/2014/main" id="{36206E9E-6E0E-8B4D-8A50-87DC85740E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9362" y="3938293"/>
            <a:ext cx="2286001" cy="228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文本框 61">
            <a:extLst>
              <a:ext uri="{FF2B5EF4-FFF2-40B4-BE49-F238E27FC236}">
                <a16:creationId xmlns:a16="http://schemas.microsoft.com/office/drawing/2014/main" id="{EE9B7C48-CD59-894F-A367-35D3AC05A0A3}"/>
              </a:ext>
            </a:extLst>
          </p:cNvPr>
          <p:cNvSpPr txBox="1"/>
          <p:nvPr/>
        </p:nvSpPr>
        <p:spPr>
          <a:xfrm>
            <a:off x="1583717" y="3538188"/>
            <a:ext cx="1118223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Albedo</a:t>
            </a:r>
          </a:p>
        </p:txBody>
      </p:sp>
      <p:sp>
        <p:nvSpPr>
          <p:cNvPr id="11" name="文本框 62">
            <a:extLst>
              <a:ext uri="{FF2B5EF4-FFF2-40B4-BE49-F238E27FC236}">
                <a16:creationId xmlns:a16="http://schemas.microsoft.com/office/drawing/2014/main" id="{84E39FFA-1F7F-724F-BED7-F8ABCDBC1A1D}"/>
              </a:ext>
            </a:extLst>
          </p:cNvPr>
          <p:cNvSpPr txBox="1"/>
          <p:nvPr/>
        </p:nvSpPr>
        <p:spPr>
          <a:xfrm>
            <a:off x="3818535" y="3538188"/>
            <a:ext cx="1266161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Normal</a:t>
            </a:r>
          </a:p>
        </p:txBody>
      </p:sp>
      <p:sp>
        <p:nvSpPr>
          <p:cNvPr id="12" name="文本框 63">
            <a:extLst>
              <a:ext uri="{FF2B5EF4-FFF2-40B4-BE49-F238E27FC236}">
                <a16:creationId xmlns:a16="http://schemas.microsoft.com/office/drawing/2014/main" id="{412E5261-A4EF-134C-91DB-8BEC5BCB6261}"/>
              </a:ext>
            </a:extLst>
          </p:cNvPr>
          <p:cNvSpPr txBox="1"/>
          <p:nvPr/>
        </p:nvSpPr>
        <p:spPr>
          <a:xfrm>
            <a:off x="2094079" y="6206021"/>
            <a:ext cx="1777154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Roughness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0C4478-3E7C-9E4D-8125-A9C3539119B4}"/>
              </a:ext>
            </a:extLst>
          </p:cNvPr>
          <p:cNvSpPr txBox="1"/>
          <p:nvPr/>
        </p:nvSpPr>
        <p:spPr>
          <a:xfrm>
            <a:off x="6511532" y="1551183"/>
            <a:ext cx="531516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Location: 		</a:t>
            </a:r>
            <a:r>
              <a:rPr lang="en-US" sz="2000" dirty="0" err="1"/>
              <a:t>BRDFOriginDataset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Dataset: 		</a:t>
            </a:r>
            <a:r>
              <a:rPr lang="en-US" sz="2000" dirty="0">
                <a:hlinkClick r:id="rId6"/>
              </a:rPr>
              <a:t>Adobe Stock Dataset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Size:  		1329 SVBRDF texture maps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Price: 		Around 500 dollars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29028476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12C9341-148F-2B49-B00A-27EFE1D97698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Rendering </a:t>
            </a:r>
            <a:r>
              <a:rPr lang="en-US" sz="3200" dirty="0" err="1">
                <a:latin typeface="+mn-lt"/>
                <a:cs typeface="Arial" panose="020B0604020202020204" pitchFamily="34" charset="0"/>
              </a:rPr>
              <a:t>OpenRooms</a:t>
            </a:r>
            <a:r>
              <a:rPr lang="en-US" sz="3200" dirty="0">
                <a:latin typeface="+mn-lt"/>
                <a:cs typeface="Arial" panose="020B0604020202020204" pitchFamily="34" charset="0"/>
              </a:rPr>
              <a:t>: Free SVBRDFs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6FB378-7738-5A41-AE66-54E9B070F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348" y="3747499"/>
            <a:ext cx="3272606" cy="2431516"/>
          </a:xfrm>
          <a:prstGeom prst="rect">
            <a:avLst/>
          </a:prstGeom>
        </p:spPr>
      </p:pic>
      <p:pic>
        <p:nvPicPr>
          <p:cNvPr id="8" name="Picture 7" descr="A room with chairs and a table&#10;&#10;Description automatically generated with low confidence">
            <a:extLst>
              <a:ext uri="{FF2B5EF4-FFF2-40B4-BE49-F238E27FC236}">
                <a16:creationId xmlns:a16="http://schemas.microsoft.com/office/drawing/2014/main" id="{2EC80806-587E-EC4B-9ADF-703551D09F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8998" y="3747498"/>
            <a:ext cx="3272605" cy="2431515"/>
          </a:xfrm>
          <a:prstGeom prst="rect">
            <a:avLst/>
          </a:prstGeom>
        </p:spPr>
      </p:pic>
      <p:pic>
        <p:nvPicPr>
          <p:cNvPr id="10" name="Picture 9" descr="A table and chairs in a room&#10;&#10;Description automatically generated with medium confidence">
            <a:extLst>
              <a:ext uri="{FF2B5EF4-FFF2-40B4-BE49-F238E27FC236}">
                <a16:creationId xmlns:a16="http://schemas.microsoft.com/office/drawing/2014/main" id="{4EE28D33-F1D7-8148-A795-D03EF826AB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8647" y="3747498"/>
            <a:ext cx="3272604" cy="2431514"/>
          </a:xfrm>
          <a:prstGeom prst="rect">
            <a:avLst/>
          </a:prstGeom>
        </p:spPr>
      </p:pic>
      <p:pic>
        <p:nvPicPr>
          <p:cNvPr id="12" name="Picture 11" descr="A table and chairs in a room&#10;&#10;Description automatically generated with low confidence">
            <a:extLst>
              <a:ext uri="{FF2B5EF4-FFF2-40B4-BE49-F238E27FC236}">
                <a16:creationId xmlns:a16="http://schemas.microsoft.com/office/drawing/2014/main" id="{5D1EC9AA-73F2-724E-BA0A-585C9B1196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9348" y="1189143"/>
            <a:ext cx="3272604" cy="2454453"/>
          </a:xfrm>
          <a:prstGeom prst="rect">
            <a:avLst/>
          </a:prstGeom>
        </p:spPr>
      </p:pic>
      <p:pic>
        <p:nvPicPr>
          <p:cNvPr id="14" name="Picture 13" descr="A room with chairs and a table&#10;&#10;Description automatically generated with low confidence">
            <a:extLst>
              <a:ext uri="{FF2B5EF4-FFF2-40B4-BE49-F238E27FC236}">
                <a16:creationId xmlns:a16="http://schemas.microsoft.com/office/drawing/2014/main" id="{12488725-0334-9546-B53D-5249FC436C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8997" y="1228832"/>
            <a:ext cx="3272603" cy="2454452"/>
          </a:xfrm>
          <a:prstGeom prst="rect">
            <a:avLst/>
          </a:prstGeom>
        </p:spPr>
      </p:pic>
      <p:pic>
        <p:nvPicPr>
          <p:cNvPr id="16" name="Picture 15" descr="A classroom with desks and chairs&#10;&#10;Description automatically generated with medium confidence">
            <a:extLst>
              <a:ext uri="{FF2B5EF4-FFF2-40B4-BE49-F238E27FC236}">
                <a16:creationId xmlns:a16="http://schemas.microsoft.com/office/drawing/2014/main" id="{0B4D5D24-751E-F44F-83A7-6F384B4884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68647" y="1228831"/>
            <a:ext cx="3272604" cy="245445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75D6E0F-8F03-284E-B736-A65B466CFACC}"/>
              </a:ext>
            </a:extLst>
          </p:cNvPr>
          <p:cNvSpPr txBox="1"/>
          <p:nvPr/>
        </p:nvSpPr>
        <p:spPr>
          <a:xfrm>
            <a:off x="1849348" y="6179012"/>
            <a:ext cx="3272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Image</a:t>
            </a:r>
            <a:endParaRPr lang="en-US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1FBD60-0E40-414C-8BB1-E7DB21CDC6C4}"/>
              </a:ext>
            </a:extLst>
          </p:cNvPr>
          <p:cNvSpPr txBox="1"/>
          <p:nvPr/>
        </p:nvSpPr>
        <p:spPr>
          <a:xfrm>
            <a:off x="5208996" y="6191236"/>
            <a:ext cx="3272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Different lighting</a:t>
            </a:r>
            <a:endParaRPr lang="en-US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5F0229-D028-4441-8B28-77E816779938}"/>
              </a:ext>
            </a:extLst>
          </p:cNvPr>
          <p:cNvSpPr txBox="1"/>
          <p:nvPr/>
        </p:nvSpPr>
        <p:spPr>
          <a:xfrm>
            <a:off x="8568647" y="6191236"/>
            <a:ext cx="3272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Different material</a:t>
            </a:r>
            <a:endParaRPr lang="en-US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DE47894-0A82-284D-8287-F94DC2A81791}"/>
              </a:ext>
            </a:extLst>
          </p:cNvPr>
          <p:cNvSpPr txBox="1"/>
          <p:nvPr/>
        </p:nvSpPr>
        <p:spPr>
          <a:xfrm>
            <a:off x="0" y="2216314"/>
            <a:ext cx="1932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Adobe stock</a:t>
            </a:r>
            <a:endParaRPr lang="en-US" sz="2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431261-C77E-AB45-8BA4-F834E06F605A}"/>
              </a:ext>
            </a:extLst>
          </p:cNvPr>
          <p:cNvSpPr txBox="1"/>
          <p:nvPr/>
        </p:nvSpPr>
        <p:spPr>
          <a:xfrm>
            <a:off x="0" y="4609312"/>
            <a:ext cx="1932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Free Substance share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770911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FE770B0-1CC4-EA41-A0CF-5BF4370F1E31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Rendering </a:t>
            </a:r>
            <a:r>
              <a:rPr lang="en-US" sz="3200" dirty="0" err="1">
                <a:latin typeface="+mn-lt"/>
                <a:cs typeface="Arial" panose="020B0604020202020204" pitchFamily="34" charset="0"/>
              </a:rPr>
              <a:t>OpenRooms</a:t>
            </a:r>
            <a:r>
              <a:rPr lang="en-US" sz="3200" dirty="0">
                <a:latin typeface="+mn-lt"/>
                <a:cs typeface="Arial" panose="020B0604020202020204" pitchFamily="34" charset="0"/>
              </a:rPr>
              <a:t>: Lighting</a:t>
            </a:r>
          </a:p>
        </p:txBody>
      </p:sp>
      <p:pic>
        <p:nvPicPr>
          <p:cNvPr id="5" name="Picture 4" descr="A picture containing wall, indoor, floor, room&#10;&#10;Description automatically generated">
            <a:extLst>
              <a:ext uri="{FF2B5EF4-FFF2-40B4-BE49-F238E27FC236}">
                <a16:creationId xmlns:a16="http://schemas.microsoft.com/office/drawing/2014/main" id="{BB74B635-31BA-3E4D-8152-BA207D015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96" y="2119745"/>
            <a:ext cx="4541392" cy="3406044"/>
          </a:xfrm>
          <a:prstGeom prst="rect">
            <a:avLst/>
          </a:prstGeom>
        </p:spPr>
      </p:pic>
      <p:pic>
        <p:nvPicPr>
          <p:cNvPr id="6" name="Picture 5" descr="A picture containing indoor&#10;&#10;Description automatically generated">
            <a:extLst>
              <a:ext uri="{FF2B5EF4-FFF2-40B4-BE49-F238E27FC236}">
                <a16:creationId xmlns:a16="http://schemas.microsoft.com/office/drawing/2014/main" id="{2A19698D-604F-6049-9681-CDF8BC6293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253"/>
          <a:stretch/>
        </p:blipFill>
        <p:spPr>
          <a:xfrm>
            <a:off x="6096000" y="1527465"/>
            <a:ext cx="3754582" cy="20234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8A27C1-5EF0-524A-812F-C58D5C479E51}"/>
              </a:ext>
            </a:extLst>
          </p:cNvPr>
          <p:cNvSpPr txBox="1"/>
          <p:nvPr/>
        </p:nvSpPr>
        <p:spPr>
          <a:xfrm>
            <a:off x="883568" y="5525789"/>
            <a:ext cx="40116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A synthetic image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F6B77-A359-D54E-8C1A-343826A2A0DF}"/>
              </a:ext>
            </a:extLst>
          </p:cNvPr>
          <p:cNvSpPr txBox="1"/>
          <p:nvPr/>
        </p:nvSpPr>
        <p:spPr>
          <a:xfrm>
            <a:off x="4713487" y="1033865"/>
            <a:ext cx="65196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Indoor lamp intensity sampled from black body model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328516E-9FE9-EC4E-A8F1-73884D68F2D6}"/>
              </a:ext>
            </a:extLst>
          </p:cNvPr>
          <p:cNvCxnSpPr>
            <a:endCxn id="6" idx="1"/>
          </p:cNvCxnSpPr>
          <p:nvPr/>
        </p:nvCxnSpPr>
        <p:spPr>
          <a:xfrm>
            <a:off x="4551218" y="2296391"/>
            <a:ext cx="1544782" cy="24279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Picture 9" descr="A dirt path with trees on either side of it&#10;&#10;Description automatically generated with low confidence">
            <a:extLst>
              <a:ext uri="{FF2B5EF4-FFF2-40B4-BE49-F238E27FC236}">
                <a16:creationId xmlns:a16="http://schemas.microsoft.com/office/drawing/2014/main" id="{2BE36F2B-9A8A-9848-A8DB-40F87CC3E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3772" y="3674344"/>
            <a:ext cx="2511136" cy="1255568"/>
          </a:xfrm>
          <a:prstGeom prst="rect">
            <a:avLst/>
          </a:prstGeom>
        </p:spPr>
      </p:pic>
      <p:pic>
        <p:nvPicPr>
          <p:cNvPr id="11" name="Picture 10" descr="A picture containing sky, outdoor, tree, day&#10;&#10;Description automatically generated">
            <a:extLst>
              <a:ext uri="{FF2B5EF4-FFF2-40B4-BE49-F238E27FC236}">
                <a16:creationId xmlns:a16="http://schemas.microsoft.com/office/drawing/2014/main" id="{ABBE0764-93C7-7143-AB21-6C8E466A51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1891" y="3674344"/>
            <a:ext cx="2511136" cy="1255568"/>
          </a:xfrm>
          <a:prstGeom prst="rect">
            <a:avLst/>
          </a:prstGeom>
        </p:spPr>
      </p:pic>
      <p:pic>
        <p:nvPicPr>
          <p:cNvPr id="12" name="Picture 11" descr="A picture containing sky, outdoor, nature, mountain&#10;&#10;Description automatically generated">
            <a:extLst>
              <a:ext uri="{FF2B5EF4-FFF2-40B4-BE49-F238E27FC236}">
                <a16:creationId xmlns:a16="http://schemas.microsoft.com/office/drawing/2014/main" id="{2B7C8C05-05EC-0442-8505-EB6CD6C1B2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3772" y="4989557"/>
            <a:ext cx="2511136" cy="1255568"/>
          </a:xfrm>
          <a:prstGeom prst="rect">
            <a:avLst/>
          </a:prstGeom>
        </p:spPr>
      </p:pic>
      <p:pic>
        <p:nvPicPr>
          <p:cNvPr id="13" name="Picture 12" descr="A picture containing sky, outdoor, ground, cloudy&#10;&#10;Description automatically generated">
            <a:extLst>
              <a:ext uri="{FF2B5EF4-FFF2-40B4-BE49-F238E27FC236}">
                <a16:creationId xmlns:a16="http://schemas.microsoft.com/office/drawing/2014/main" id="{016E5EB8-B196-0D4F-B06D-C44F82E05D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1891" y="4989557"/>
            <a:ext cx="2511136" cy="12555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6DE8347-9E46-4B40-BEEF-3B31A14FD72A}"/>
              </a:ext>
            </a:extLst>
          </p:cNvPr>
          <p:cNvSpPr txBox="1"/>
          <p:nvPr/>
        </p:nvSpPr>
        <p:spPr>
          <a:xfrm>
            <a:off x="4651933" y="6259759"/>
            <a:ext cx="70999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Outdoor lighting from captured outdoor environment maps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149493D-8B9B-CB42-AF74-8C84D27F0979}"/>
              </a:ext>
            </a:extLst>
          </p:cNvPr>
          <p:cNvCxnSpPr>
            <a:cxnSpLocks/>
          </p:cNvCxnSpPr>
          <p:nvPr/>
        </p:nvCxnSpPr>
        <p:spPr>
          <a:xfrm>
            <a:off x="1908463" y="3713072"/>
            <a:ext cx="3685309" cy="12168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5013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8CE2408-B24F-2344-8AAF-153130160FDB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Rendering </a:t>
            </a:r>
            <a:r>
              <a:rPr lang="en-US" sz="3200" dirty="0" err="1">
                <a:latin typeface="+mn-lt"/>
                <a:cs typeface="Arial" panose="020B0604020202020204" pitchFamily="34" charset="0"/>
              </a:rPr>
              <a:t>OpenRooms</a:t>
            </a:r>
            <a:r>
              <a:rPr lang="en-US" sz="3200" dirty="0">
                <a:latin typeface="+mn-lt"/>
                <a:cs typeface="Arial" panose="020B0604020202020204" pitchFamily="34" charset="0"/>
              </a:rPr>
              <a:t>: Outdoor Lighting</a:t>
            </a:r>
          </a:p>
        </p:txBody>
      </p:sp>
      <p:pic>
        <p:nvPicPr>
          <p:cNvPr id="5" name="Picture 4" descr="A dirt path with trees on either side of it&#10;&#10;Description automatically generated with low confidence">
            <a:extLst>
              <a:ext uri="{FF2B5EF4-FFF2-40B4-BE49-F238E27FC236}">
                <a16:creationId xmlns:a16="http://schemas.microsoft.com/office/drawing/2014/main" id="{41258EF4-77C3-ED4E-A679-5C4CFC205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58" y="1754010"/>
            <a:ext cx="3363762" cy="1681881"/>
          </a:xfrm>
          <a:prstGeom prst="rect">
            <a:avLst/>
          </a:prstGeom>
        </p:spPr>
      </p:pic>
      <p:pic>
        <p:nvPicPr>
          <p:cNvPr id="6" name="Picture 5" descr="A picture containing sky, outdoor, tree, day&#10;&#10;Description automatically generated">
            <a:extLst>
              <a:ext uri="{FF2B5EF4-FFF2-40B4-BE49-F238E27FC236}">
                <a16:creationId xmlns:a16="http://schemas.microsoft.com/office/drawing/2014/main" id="{B4545EC2-0848-3D4D-AF13-F34236599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5281" y="1753559"/>
            <a:ext cx="3363760" cy="1681880"/>
          </a:xfrm>
          <a:prstGeom prst="rect">
            <a:avLst/>
          </a:prstGeom>
        </p:spPr>
      </p:pic>
      <p:pic>
        <p:nvPicPr>
          <p:cNvPr id="7" name="Picture 6" descr="A picture containing sky, outdoor, nature, mountain&#10;&#10;Description automatically generated">
            <a:extLst>
              <a:ext uri="{FF2B5EF4-FFF2-40B4-BE49-F238E27FC236}">
                <a16:creationId xmlns:a16="http://schemas.microsoft.com/office/drawing/2014/main" id="{AAE737D7-ADBA-874D-9087-AEAF31DCAD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858" y="3866779"/>
            <a:ext cx="3363760" cy="1681880"/>
          </a:xfrm>
          <a:prstGeom prst="rect">
            <a:avLst/>
          </a:prstGeom>
        </p:spPr>
      </p:pic>
      <p:pic>
        <p:nvPicPr>
          <p:cNvPr id="8" name="Picture 7" descr="A picture containing sky, outdoor, ground, cloudy&#10;&#10;Description automatically generated">
            <a:extLst>
              <a:ext uri="{FF2B5EF4-FFF2-40B4-BE49-F238E27FC236}">
                <a16:creationId xmlns:a16="http://schemas.microsoft.com/office/drawing/2014/main" id="{EC860138-9621-2242-BF97-67B5257908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5281" y="3866778"/>
            <a:ext cx="3363758" cy="16818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11E85EF-1A3E-3342-9DC5-13B0BEB1EAF8}"/>
              </a:ext>
            </a:extLst>
          </p:cNvPr>
          <p:cNvSpPr txBox="1"/>
          <p:nvPr/>
        </p:nvSpPr>
        <p:spPr>
          <a:xfrm>
            <a:off x="493858" y="1309341"/>
            <a:ext cx="5764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The Laval </a:t>
            </a:r>
            <a:r>
              <a:rPr lang="en-US" sz="2200" dirty="0" err="1"/>
              <a:t>Ourdoor</a:t>
            </a:r>
            <a:r>
              <a:rPr lang="en-US" sz="2200" dirty="0"/>
              <a:t> HDR Dataset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C068AA-1A1E-4141-8276-B715A4E9D283}"/>
              </a:ext>
            </a:extLst>
          </p:cNvPr>
          <p:cNvSpPr txBox="1"/>
          <p:nvPr/>
        </p:nvSpPr>
        <p:spPr>
          <a:xfrm>
            <a:off x="493858" y="3435439"/>
            <a:ext cx="5764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HDRI Haven Dataset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578B15-C14C-F240-8788-1A9F5862B05F}"/>
              </a:ext>
            </a:extLst>
          </p:cNvPr>
          <p:cNvSpPr txBox="1"/>
          <p:nvPr/>
        </p:nvSpPr>
        <p:spPr>
          <a:xfrm>
            <a:off x="7456702" y="988614"/>
            <a:ext cx="436999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Location: 		</a:t>
            </a:r>
            <a:r>
              <a:rPr lang="en-US" sz="2000" dirty="0" err="1"/>
              <a:t>EnvDataset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Dataset1:		</a:t>
            </a:r>
            <a:r>
              <a:rPr lang="en-US" sz="2000" dirty="0">
                <a:hlinkClick r:id="rId6"/>
              </a:rPr>
              <a:t>HDRI Haven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Size:			209 HDR panoramas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These environment maps can be shared and redistributed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Dataset2: 	</a:t>
            </a:r>
            <a:r>
              <a:rPr lang="en-US" sz="2000" dirty="0">
                <a:hlinkClick r:id="rId7"/>
              </a:rPr>
              <a:t>Laval dataset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Size: 			205 HDR panoramas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These environment maps cannot be shared and redistributed. Please contact authors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Note that the exposure of the two datasets are different. We provide code </a:t>
            </a:r>
            <a:r>
              <a:rPr lang="en-US" sz="2000" dirty="0" err="1"/>
              <a:t>transformEnvmap.py</a:t>
            </a:r>
            <a:r>
              <a:rPr lang="en-US" sz="2000" dirty="0"/>
              <a:t> to align them together</a:t>
            </a:r>
          </a:p>
        </p:txBody>
      </p:sp>
    </p:spTree>
    <p:extLst>
      <p:ext uri="{BB962C8B-B14F-4D97-AF65-F5344CB8AC3E}">
        <p14:creationId xmlns:p14="http://schemas.microsoft.com/office/powerpoint/2010/main" val="3615691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64468B0-D9E2-0F42-90D6-5ACEA990B2EF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Rendering </a:t>
            </a:r>
            <a:r>
              <a:rPr lang="en-US" sz="3200" dirty="0" err="1">
                <a:latin typeface="+mn-lt"/>
                <a:cs typeface="Arial" panose="020B0604020202020204" pitchFamily="34" charset="0"/>
              </a:rPr>
              <a:t>OpenRooms</a:t>
            </a:r>
            <a:r>
              <a:rPr lang="en-US" sz="3200" dirty="0">
                <a:latin typeface="+mn-lt"/>
                <a:cs typeface="Arial" panose="020B0604020202020204" pitchFamily="34" charset="0"/>
              </a:rPr>
              <a:t>: Geometry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803A0E-F71A-4C45-86A3-747B18634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304" y="1773475"/>
            <a:ext cx="3836756" cy="2557837"/>
          </a:xfrm>
          <a:prstGeom prst="rect">
            <a:avLst/>
          </a:prstGeom>
        </p:spPr>
      </p:pic>
      <p:pic>
        <p:nvPicPr>
          <p:cNvPr id="8" name="Picture 7" descr="A picture containing seat, furniture, chair, white&#10;&#10;Description automatically generated">
            <a:extLst>
              <a:ext uri="{FF2B5EF4-FFF2-40B4-BE49-F238E27FC236}">
                <a16:creationId xmlns:a16="http://schemas.microsoft.com/office/drawing/2014/main" id="{588B5BF4-A699-4748-8DBB-EAAEC860A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2060" y="1675499"/>
            <a:ext cx="2738006" cy="27380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594E725-8261-E943-ACAB-6B1E605F3F31}"/>
              </a:ext>
            </a:extLst>
          </p:cNvPr>
          <p:cNvSpPr txBox="1"/>
          <p:nvPr/>
        </p:nvSpPr>
        <p:spPr>
          <a:xfrm>
            <a:off x="365304" y="4331312"/>
            <a:ext cx="38367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Layout mesh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48A0DD-972F-0247-A87D-FAC69C1E67E3}"/>
              </a:ext>
            </a:extLst>
          </p:cNvPr>
          <p:cNvSpPr txBox="1"/>
          <p:nvPr/>
        </p:nvSpPr>
        <p:spPr>
          <a:xfrm>
            <a:off x="3652685" y="4372409"/>
            <a:ext cx="38367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Furniture mesh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190180-4B6E-4E4B-8DCD-DCB14E146283}"/>
              </a:ext>
            </a:extLst>
          </p:cNvPr>
          <p:cNvSpPr txBox="1"/>
          <p:nvPr/>
        </p:nvSpPr>
        <p:spPr>
          <a:xfrm>
            <a:off x="6614274" y="1725530"/>
            <a:ext cx="53151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Layout meshes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Location: 	</a:t>
            </a:r>
            <a:r>
              <a:rPr lang="en-US" altLang="zh-CN" sz="2000" dirty="0" err="1"/>
              <a:t>layoutMesh</a:t>
            </a: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Num:		1287 layouts for 1287 indoor scenes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r>
              <a:rPr lang="en-US" altLang="zh-CN" sz="2000" dirty="0"/>
              <a:t>Furniture meshes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Location: 	</a:t>
            </a:r>
            <a:r>
              <a:rPr lang="en-US" altLang="zh-CN" sz="2000" dirty="0" err="1"/>
              <a:t>uv_mapped</a:t>
            </a: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Num:		40 types of furniture, 3067 CAD 				models from the </a:t>
            </a:r>
            <a:r>
              <a:rPr lang="en-US" altLang="zh-CN" sz="2000" dirty="0">
                <a:hlinkClick r:id="rId4"/>
              </a:rPr>
              <a:t>PartNet</a:t>
            </a:r>
            <a:r>
              <a:rPr lang="en-US" altLang="zh-CN" sz="2000" dirty="0"/>
              <a:t> dataset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39365714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C86D2BD-7A4D-9A40-8498-42A3B5AE762B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Rendering </a:t>
            </a:r>
            <a:r>
              <a:rPr lang="en-US" sz="3200" dirty="0" err="1">
                <a:latin typeface="+mn-lt"/>
                <a:cs typeface="Arial" panose="020B0604020202020204" pitchFamily="34" charset="0"/>
              </a:rPr>
              <a:t>OpenRooms</a:t>
            </a:r>
            <a:r>
              <a:rPr lang="en-US" sz="3200" dirty="0">
                <a:latin typeface="+mn-lt"/>
                <a:cs typeface="Arial" panose="020B0604020202020204" pitchFamily="34" charset="0"/>
              </a:rPr>
              <a:t>: Camera Poses</a:t>
            </a: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9652B189-485C-B748-B2EB-2C1CE1E95B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4977"/>
          <a:stretch/>
        </p:blipFill>
        <p:spPr>
          <a:xfrm>
            <a:off x="990815" y="1277441"/>
            <a:ext cx="3704476" cy="51279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9297D1E-74D8-3142-99A2-2B02D6B93668}"/>
              </a:ext>
            </a:extLst>
          </p:cNvPr>
          <p:cNvSpPr txBox="1"/>
          <p:nvPr/>
        </p:nvSpPr>
        <p:spPr>
          <a:xfrm>
            <a:off x="5258031" y="1080840"/>
            <a:ext cx="673191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Location: 	/data/rendering/scenes/xml(1)/scene*_*/</a:t>
            </a:r>
            <a:r>
              <a:rPr lang="en-US" sz="2000" dirty="0" err="1"/>
              <a:t>cam.txt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Format:		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N				</a:t>
            </a:r>
            <a:r>
              <a:rPr lang="en-US" sz="2000" dirty="0">
                <a:solidFill>
                  <a:schemeClr val="accent2"/>
                </a:solidFill>
              </a:rPr>
              <a:t># Number of camera views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x x x				</a:t>
            </a:r>
            <a:r>
              <a:rPr lang="en-US" sz="2000" dirty="0">
                <a:solidFill>
                  <a:schemeClr val="accent2"/>
                </a:solidFill>
              </a:rPr>
              <a:t># Original point for the camera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y y y				</a:t>
            </a:r>
            <a:r>
              <a:rPr lang="en-US" sz="2000" dirty="0">
                <a:solidFill>
                  <a:schemeClr val="accent2"/>
                </a:solidFill>
              </a:rPr>
              <a:t># Target point for the camera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z z z				</a:t>
            </a:r>
            <a:r>
              <a:rPr lang="en-US" sz="2000" dirty="0">
                <a:solidFill>
                  <a:schemeClr val="accent2"/>
                </a:solidFill>
              </a:rPr>
              <a:t># Up vector for the camera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…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83E3908-5B0E-2644-8167-B8C438959233}"/>
              </a:ext>
            </a:extLst>
          </p:cNvPr>
          <p:cNvGrpSpPr/>
          <p:nvPr/>
        </p:nvGrpSpPr>
        <p:grpSpPr>
          <a:xfrm>
            <a:off x="5668998" y="3185262"/>
            <a:ext cx="5778975" cy="2591898"/>
            <a:chOff x="5258031" y="3377387"/>
            <a:chExt cx="4433371" cy="198838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F3A84BF-F931-2F4C-AF99-3A79ED32BCEB}"/>
                </a:ext>
              </a:extLst>
            </p:cNvPr>
            <p:cNvSpPr txBox="1"/>
            <p:nvPr/>
          </p:nvSpPr>
          <p:spPr>
            <a:xfrm>
              <a:off x="6016591" y="4904110"/>
              <a:ext cx="6780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📷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BCB6A96-8CFF-DC42-9E1F-E125C5EA3ED6}"/>
                </a:ext>
              </a:extLst>
            </p:cNvPr>
            <p:cNvSpPr/>
            <p:nvPr/>
          </p:nvSpPr>
          <p:spPr>
            <a:xfrm>
              <a:off x="7222733" y="3838169"/>
              <a:ext cx="1582220" cy="106594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EE91355-B57C-114F-985D-D471363B566A}"/>
                </a:ext>
              </a:extLst>
            </p:cNvPr>
            <p:cNvCxnSpPr>
              <a:cxnSpLocks/>
              <a:endCxn id="11" idx="3"/>
            </p:cNvCxnSpPr>
            <p:nvPr/>
          </p:nvCxnSpPr>
          <p:spPr>
            <a:xfrm flipH="1">
              <a:off x="6694685" y="3838169"/>
              <a:ext cx="528046" cy="1296774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B904D95-8F18-084C-8E88-BEC12BC973E9}"/>
                </a:ext>
              </a:extLst>
            </p:cNvPr>
            <p:cNvCxnSpPr>
              <a:cxnSpLocks/>
              <a:endCxn id="11" idx="3"/>
            </p:cNvCxnSpPr>
            <p:nvPr/>
          </p:nvCxnSpPr>
          <p:spPr>
            <a:xfrm flipH="1">
              <a:off x="6694685" y="3838169"/>
              <a:ext cx="2110270" cy="1296774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6D57E7F-155C-B34D-B4CE-AECFFCB968D9}"/>
                </a:ext>
              </a:extLst>
            </p:cNvPr>
            <p:cNvCxnSpPr>
              <a:cxnSpLocks/>
              <a:endCxn id="11" idx="3"/>
            </p:cNvCxnSpPr>
            <p:nvPr/>
          </p:nvCxnSpPr>
          <p:spPr>
            <a:xfrm flipH="1">
              <a:off x="6694685" y="4904110"/>
              <a:ext cx="2110268" cy="230833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441176A-3BAD-0640-AB2C-76214169B7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13843" y="3562053"/>
              <a:ext cx="0" cy="809086"/>
            </a:xfrm>
            <a:prstGeom prst="straightConnector1">
              <a:avLst/>
            </a:prstGeom>
            <a:ln w="3175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F455331-AAD3-8543-A649-B2CEC05733D0}"/>
                </a:ext>
              </a:extLst>
            </p:cNvPr>
            <p:cNvSpPr txBox="1"/>
            <p:nvPr/>
          </p:nvSpPr>
          <p:spPr>
            <a:xfrm>
              <a:off x="5258031" y="4650194"/>
              <a:ext cx="1633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2"/>
                  </a:solidFill>
                </a:rPr>
                <a:t>Original point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D01ACBF-2B23-E44D-82D1-02144A061205}"/>
                </a:ext>
              </a:extLst>
            </p:cNvPr>
            <p:cNvSpPr txBox="1"/>
            <p:nvPr/>
          </p:nvSpPr>
          <p:spPr>
            <a:xfrm>
              <a:off x="7375222" y="4962846"/>
              <a:ext cx="14952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Image plane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81A2B69-7543-AA46-BC40-402D152FDCD4}"/>
                </a:ext>
              </a:extLst>
            </p:cNvPr>
            <p:cNvSpPr txBox="1"/>
            <p:nvPr/>
          </p:nvSpPr>
          <p:spPr>
            <a:xfrm>
              <a:off x="8002399" y="3377387"/>
              <a:ext cx="12431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2"/>
                  </a:solidFill>
                </a:rPr>
                <a:t>Up vector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0B17F7A-4FEE-3B49-89E7-5A67DA1B6B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94685" y="4371139"/>
              <a:ext cx="1319158" cy="763803"/>
            </a:xfrm>
            <a:prstGeom prst="straightConnector1">
              <a:avLst/>
            </a:prstGeom>
            <a:ln w="3175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9BA1BBF-2D5E-1044-AB17-612B3C56886D}"/>
                </a:ext>
              </a:extLst>
            </p:cNvPr>
            <p:cNvSpPr/>
            <p:nvPr/>
          </p:nvSpPr>
          <p:spPr>
            <a:xfrm>
              <a:off x="7943875" y="4323897"/>
              <a:ext cx="102742" cy="10274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8B82F40-9B64-2F43-8DA1-C4D96A7BEB80}"/>
                </a:ext>
              </a:extLst>
            </p:cNvPr>
            <p:cNvSpPr/>
            <p:nvPr/>
          </p:nvSpPr>
          <p:spPr>
            <a:xfrm>
              <a:off x="6676088" y="5053262"/>
              <a:ext cx="102742" cy="10274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95B588-8FF5-7C4C-971A-2477AEF0B96A}"/>
                </a:ext>
              </a:extLst>
            </p:cNvPr>
            <p:cNvSpPr txBox="1"/>
            <p:nvPr/>
          </p:nvSpPr>
          <p:spPr>
            <a:xfrm>
              <a:off x="8058061" y="4279690"/>
              <a:ext cx="1633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2"/>
                  </a:solidFill>
                </a:rPr>
                <a:t>Target point</a:t>
              </a:r>
            </a:p>
          </p:txBody>
        </p:sp>
      </p:grp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6D1231B-B8E6-4041-BAE1-EA403556451C}"/>
              </a:ext>
            </a:extLst>
          </p:cNvPr>
          <p:cNvCxnSpPr>
            <a:cxnSpLocks/>
          </p:cNvCxnSpPr>
          <p:nvPr/>
        </p:nvCxnSpPr>
        <p:spPr>
          <a:xfrm>
            <a:off x="4099569" y="1457749"/>
            <a:ext cx="1538209" cy="367732"/>
          </a:xfrm>
          <a:prstGeom prst="straightConnector1">
            <a:avLst/>
          </a:prstGeom>
          <a:ln w="12700"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CDDC53F-0801-8243-BB46-1A86C03DEE24}"/>
              </a:ext>
            </a:extLst>
          </p:cNvPr>
          <p:cNvCxnSpPr>
            <a:cxnSpLocks/>
          </p:cNvCxnSpPr>
          <p:nvPr/>
        </p:nvCxnSpPr>
        <p:spPr>
          <a:xfrm>
            <a:off x="4093174" y="1744183"/>
            <a:ext cx="1575824" cy="376724"/>
          </a:xfrm>
          <a:prstGeom prst="straightConnector1">
            <a:avLst/>
          </a:prstGeom>
          <a:ln w="12700"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A2B3807-3A9B-B94E-9C7B-5481D9AD7C23}"/>
              </a:ext>
            </a:extLst>
          </p:cNvPr>
          <p:cNvCxnSpPr>
            <a:cxnSpLocks/>
          </p:cNvCxnSpPr>
          <p:nvPr/>
        </p:nvCxnSpPr>
        <p:spPr>
          <a:xfrm>
            <a:off x="4093173" y="2030617"/>
            <a:ext cx="1575825" cy="376725"/>
          </a:xfrm>
          <a:prstGeom prst="straightConnector1">
            <a:avLst/>
          </a:prstGeom>
          <a:ln w="12700"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B8E5302-714C-5E43-860C-3151723C349A}"/>
              </a:ext>
            </a:extLst>
          </p:cNvPr>
          <p:cNvCxnSpPr>
            <a:cxnSpLocks/>
          </p:cNvCxnSpPr>
          <p:nvPr/>
        </p:nvCxnSpPr>
        <p:spPr>
          <a:xfrm>
            <a:off x="4099569" y="2392274"/>
            <a:ext cx="1538209" cy="367732"/>
          </a:xfrm>
          <a:prstGeom prst="straightConnector1">
            <a:avLst/>
          </a:prstGeom>
          <a:ln w="12700"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93385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C86D2BD-7A4D-9A40-8498-42A3B5AE762B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Rendering </a:t>
            </a:r>
            <a:r>
              <a:rPr lang="en-US" sz="3200" dirty="0" err="1">
                <a:latin typeface="+mn-lt"/>
                <a:cs typeface="Arial" panose="020B0604020202020204" pitchFamily="34" charset="0"/>
              </a:rPr>
              <a:t>OpenRooms</a:t>
            </a:r>
            <a:r>
              <a:rPr lang="en-US" sz="3200" dirty="0">
                <a:latin typeface="+mn-lt"/>
                <a:cs typeface="Arial" panose="020B0604020202020204" pitchFamily="34" charset="0"/>
              </a:rPr>
              <a:t>: Scene Configuration</a:t>
            </a: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FDB603E-4AE5-FE41-A661-2818D90B8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18" y="1539268"/>
            <a:ext cx="5992099" cy="35567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A76B6B-2889-F240-A7E5-2E9282B26A0F}"/>
              </a:ext>
            </a:extLst>
          </p:cNvPr>
          <p:cNvSpPr txBox="1"/>
          <p:nvPr/>
        </p:nvSpPr>
        <p:spPr>
          <a:xfrm>
            <a:off x="6306317" y="793164"/>
            <a:ext cx="5774845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Location:</a:t>
            </a:r>
          </a:p>
          <a:p>
            <a:pPr lvl="1"/>
            <a:r>
              <a:rPr lang="en-US" sz="2000" dirty="0"/>
              <a:t>/data/rendering/scenes/xml(1)/scene*_*/main(</a:t>
            </a:r>
            <a:r>
              <a:rPr lang="en-US" sz="2000" dirty="0" err="1"/>
              <a:t>DiffMat</a:t>
            </a:r>
            <a:r>
              <a:rPr lang="en-US" sz="2000" dirty="0"/>
              <a:t>, </a:t>
            </a:r>
            <a:r>
              <a:rPr lang="en-US" sz="2000" dirty="0" err="1"/>
              <a:t>DiffLight</a:t>
            </a:r>
            <a:r>
              <a:rPr lang="en-US" sz="2000" dirty="0"/>
              <a:t>).xml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Instructions: </a:t>
            </a:r>
            <a:r>
              <a:rPr lang="en-US" sz="2000" dirty="0">
                <a:hlinkClick r:id="rId3"/>
              </a:rPr>
              <a:t>Link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Relationships: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xml/</a:t>
            </a:r>
            <a:r>
              <a:rPr lang="en-US" sz="2000" dirty="0" err="1"/>
              <a:t>main.xml</a:t>
            </a:r>
            <a:r>
              <a:rPr lang="en-US" sz="2000" dirty="0"/>
              <a:t> and xml/</a:t>
            </a:r>
            <a:r>
              <a:rPr lang="en-US" sz="2000" dirty="0" err="1"/>
              <a:t>mainDiffMat.xml</a:t>
            </a:r>
            <a:r>
              <a:rPr lang="en-US" sz="2000" dirty="0"/>
              <a:t> have the same lighting but different materials.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xml/</a:t>
            </a:r>
            <a:r>
              <a:rPr lang="en-US" sz="2000" dirty="0" err="1"/>
              <a:t>main.xml</a:t>
            </a:r>
            <a:r>
              <a:rPr lang="en-US" sz="2000" dirty="0"/>
              <a:t> and xml/</a:t>
            </a:r>
            <a:r>
              <a:rPr lang="en-US" sz="2000" dirty="0" err="1"/>
              <a:t>mainDiffLight.xml</a:t>
            </a:r>
            <a:r>
              <a:rPr lang="en-US" sz="2000" dirty="0"/>
              <a:t> have the same material but different lighting.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xml/</a:t>
            </a:r>
            <a:r>
              <a:rPr lang="en-US" sz="2000" dirty="0" err="1"/>
              <a:t>main.xml</a:t>
            </a:r>
            <a:r>
              <a:rPr lang="en-US" sz="2000" dirty="0"/>
              <a:t> and xml1/</a:t>
            </a:r>
            <a:r>
              <a:rPr lang="en-US" sz="2000" dirty="0" err="1"/>
              <a:t>main.xml</a:t>
            </a:r>
            <a:r>
              <a:rPr lang="en-US" sz="2000" dirty="0"/>
              <a:t> have different lighting and materials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Correspondence to rendered results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xml/</a:t>
            </a:r>
            <a:r>
              <a:rPr lang="en-US" dirty="0" err="1"/>
              <a:t>main.xml</a:t>
            </a:r>
            <a:r>
              <a:rPr lang="en-US" dirty="0"/>
              <a:t> 			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</a:t>
            </a:r>
            <a:r>
              <a:rPr lang="en-US" dirty="0" err="1"/>
              <a:t>main_xml</a:t>
            </a: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xml1/</a:t>
            </a:r>
            <a:r>
              <a:rPr lang="en-US" dirty="0" err="1"/>
              <a:t>main.xml</a:t>
            </a:r>
            <a:r>
              <a:rPr lang="en-US" dirty="0"/>
              <a:t>			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main_xml1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xml/</a:t>
            </a:r>
            <a:r>
              <a:rPr lang="en-US" dirty="0" err="1"/>
              <a:t>mainDiffMat.xml</a:t>
            </a:r>
            <a:r>
              <a:rPr lang="en-US" dirty="0"/>
              <a:t> 	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 err="1">
                <a:sym typeface="Wingdings" pitchFamily="2" charset="2"/>
              </a:rPr>
              <a:t>mainDiffMat_xml</a:t>
            </a:r>
            <a:endParaRPr lang="en-US" dirty="0">
              <a:sym typeface="Wingdings" pitchFamily="2" charset="2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xml1/</a:t>
            </a:r>
            <a:r>
              <a:rPr lang="en-US" dirty="0" err="1">
                <a:sym typeface="Wingdings" pitchFamily="2" charset="2"/>
              </a:rPr>
              <a:t>mainDiffMat.xml</a:t>
            </a:r>
            <a:r>
              <a:rPr lang="en-US" dirty="0">
                <a:sym typeface="Wingdings" pitchFamily="2" charset="2"/>
              </a:rPr>
              <a:t>	 mainDiffMat_xml1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xml/</a:t>
            </a:r>
            <a:r>
              <a:rPr lang="en-US" dirty="0" err="1">
                <a:sym typeface="Wingdings" pitchFamily="2" charset="2"/>
              </a:rPr>
              <a:t>mainDiffLight.xml</a:t>
            </a:r>
            <a:r>
              <a:rPr lang="en-US" dirty="0">
                <a:sym typeface="Wingdings" pitchFamily="2" charset="2"/>
              </a:rPr>
              <a:t>	 </a:t>
            </a:r>
            <a:r>
              <a:rPr lang="en-US" dirty="0" err="1">
                <a:sym typeface="Wingdings" pitchFamily="2" charset="2"/>
              </a:rPr>
              <a:t>mainDiffLight_xml</a:t>
            </a:r>
            <a:endParaRPr lang="en-US" dirty="0">
              <a:sym typeface="Wingdings" pitchFamily="2" charset="2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xml1/</a:t>
            </a:r>
            <a:r>
              <a:rPr lang="en-US" dirty="0" err="1">
                <a:sym typeface="Wingdings" pitchFamily="2" charset="2"/>
              </a:rPr>
              <a:t>mainDiffLight.xml</a:t>
            </a:r>
            <a:r>
              <a:rPr lang="en-US" dirty="0">
                <a:sym typeface="Wingdings" pitchFamily="2" charset="2"/>
              </a:rPr>
              <a:t>	 mainDiffLight_xml1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2056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D0C36B3-5C52-114F-9CA2-C9AF245A5C99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Rendering </a:t>
            </a:r>
            <a:r>
              <a:rPr lang="en-US" sz="3200" dirty="0" err="1">
                <a:latin typeface="+mn-lt"/>
                <a:cs typeface="Arial" panose="020B0604020202020204" pitchFamily="34" charset="0"/>
              </a:rPr>
              <a:t>OpenRooms</a:t>
            </a:r>
            <a:r>
              <a:rPr lang="en-US" sz="3200" dirty="0">
                <a:latin typeface="+mn-lt"/>
                <a:cs typeface="Arial" panose="020B0604020202020204" pitchFamily="34" charset="0"/>
              </a:rPr>
              <a:t>: </a:t>
            </a:r>
            <a:r>
              <a:rPr lang="en-US" sz="3200" dirty="0" err="1">
                <a:latin typeface="+mn-lt"/>
                <a:cs typeface="Arial" panose="020B0604020202020204" pitchFamily="34" charset="0"/>
              </a:rPr>
              <a:t>Optix</a:t>
            </a:r>
            <a:r>
              <a:rPr lang="en-US" sz="3200" dirty="0">
                <a:latin typeface="+mn-lt"/>
                <a:cs typeface="Arial" panose="020B0604020202020204" pitchFamily="34" charset="0"/>
              </a:rPr>
              <a:t>-based GPU Renderer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3E03343-6DF2-B845-B34F-2C4ECFFC9739}"/>
              </a:ext>
            </a:extLst>
          </p:cNvPr>
          <p:cNvGrpSpPr/>
          <p:nvPr/>
        </p:nvGrpSpPr>
        <p:grpSpPr>
          <a:xfrm>
            <a:off x="243155" y="1130158"/>
            <a:ext cx="7664598" cy="5541900"/>
            <a:chOff x="377822" y="98918"/>
            <a:chExt cx="11436355" cy="7945123"/>
          </a:xfrm>
        </p:grpSpPr>
        <p:pic>
          <p:nvPicPr>
            <p:cNvPr id="5" name="Picture 4" descr="A room filled with furniture and a window&#10;&#10;Description automatically generated">
              <a:extLst>
                <a:ext uri="{FF2B5EF4-FFF2-40B4-BE49-F238E27FC236}">
                  <a16:creationId xmlns:a16="http://schemas.microsoft.com/office/drawing/2014/main" id="{39E7C05F-05E9-B149-B417-5ADE25966C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7823" y="98918"/>
              <a:ext cx="4064000" cy="3048000"/>
            </a:xfrm>
            <a:prstGeom prst="rect">
              <a:avLst/>
            </a:prstGeom>
          </p:spPr>
        </p:pic>
        <p:pic>
          <p:nvPicPr>
            <p:cNvPr id="6" name="Picture 5" descr="A picture containing indoor, floor, wall, room&#10;&#10;Description automatically generated">
              <a:extLst>
                <a:ext uri="{FF2B5EF4-FFF2-40B4-BE49-F238E27FC236}">
                  <a16:creationId xmlns:a16="http://schemas.microsoft.com/office/drawing/2014/main" id="{A77AC546-758A-AD44-B4AF-B730B56DD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08432" y="98918"/>
              <a:ext cx="4064000" cy="3048000"/>
            </a:xfrm>
            <a:prstGeom prst="rect">
              <a:avLst/>
            </a:prstGeom>
          </p:spPr>
        </p:pic>
        <p:pic>
          <p:nvPicPr>
            <p:cNvPr id="7" name="Picture 6" descr="A close up of a brick building&#10;&#10;Description automatically generated">
              <a:extLst>
                <a:ext uri="{FF2B5EF4-FFF2-40B4-BE49-F238E27FC236}">
                  <a16:creationId xmlns:a16="http://schemas.microsoft.com/office/drawing/2014/main" id="{F70DB384-D907-644B-9347-3E34C512B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93098" y="1656446"/>
              <a:ext cx="1490472" cy="1490472"/>
            </a:xfrm>
            <a:prstGeom prst="rect">
              <a:avLst/>
            </a:prstGeom>
          </p:spPr>
        </p:pic>
        <p:pic>
          <p:nvPicPr>
            <p:cNvPr id="8" name="Picture 7" descr="A picture containing ground&#10;&#10;Description automatically generated">
              <a:extLst>
                <a:ext uri="{FF2B5EF4-FFF2-40B4-BE49-F238E27FC236}">
                  <a16:creationId xmlns:a16="http://schemas.microsoft.com/office/drawing/2014/main" id="{5FFD6642-3C82-D541-A638-3757F104D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93098" y="98918"/>
              <a:ext cx="1490472" cy="1490472"/>
            </a:xfrm>
            <a:prstGeom prst="rect">
              <a:avLst/>
            </a:prstGeom>
          </p:spPr>
        </p:pic>
        <p:pic>
          <p:nvPicPr>
            <p:cNvPr id="9" name="Picture 8" descr="A close up of a brick building&#10;&#10;Description automatically generated">
              <a:extLst>
                <a:ext uri="{FF2B5EF4-FFF2-40B4-BE49-F238E27FC236}">
                  <a16:creationId xmlns:a16="http://schemas.microsoft.com/office/drawing/2014/main" id="{02CA0FFA-CCE3-B24B-B4EC-956C88645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323705" y="1656446"/>
              <a:ext cx="1490472" cy="1490472"/>
            </a:xfrm>
            <a:prstGeom prst="rect">
              <a:avLst/>
            </a:prstGeom>
          </p:spPr>
        </p:pic>
        <p:pic>
          <p:nvPicPr>
            <p:cNvPr id="10" name="Picture 9" descr="A close up of a rug&#10;&#10;Description automatically generated">
              <a:extLst>
                <a:ext uri="{FF2B5EF4-FFF2-40B4-BE49-F238E27FC236}">
                  <a16:creationId xmlns:a16="http://schemas.microsoft.com/office/drawing/2014/main" id="{19FED57B-FA92-B34C-985B-F1F52B1BF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323705" y="98918"/>
              <a:ext cx="1490472" cy="1490472"/>
            </a:xfrm>
            <a:prstGeom prst="rect">
              <a:avLst/>
            </a:prstGeom>
          </p:spPr>
        </p:pic>
        <p:pic>
          <p:nvPicPr>
            <p:cNvPr id="11" name="Picture 10" descr="A living room&#10;&#10;Description automatically generated">
              <a:extLst>
                <a:ext uri="{FF2B5EF4-FFF2-40B4-BE49-F238E27FC236}">
                  <a16:creationId xmlns:a16="http://schemas.microsoft.com/office/drawing/2014/main" id="{B31A2A94-04EE-E44A-AE15-36533F5A4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77823" y="4114800"/>
              <a:ext cx="4064000" cy="3048000"/>
            </a:xfrm>
            <a:prstGeom prst="rect">
              <a:avLst/>
            </a:prstGeom>
          </p:spPr>
        </p:pic>
        <p:pic>
          <p:nvPicPr>
            <p:cNvPr id="12" name="Picture 11" descr="A sign on the side of a building&#10;&#10;Description automatically generated">
              <a:extLst>
                <a:ext uri="{FF2B5EF4-FFF2-40B4-BE49-F238E27FC236}">
                  <a16:creationId xmlns:a16="http://schemas.microsoft.com/office/drawing/2014/main" id="{A08A8EBF-ED18-3044-A737-69D8984F9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493098" y="5672328"/>
              <a:ext cx="1490472" cy="1490472"/>
            </a:xfrm>
            <a:prstGeom prst="rect">
              <a:avLst/>
            </a:prstGeom>
          </p:spPr>
        </p:pic>
        <p:pic>
          <p:nvPicPr>
            <p:cNvPr id="13" name="Picture 12" descr="A close up of a white wall&#10;&#10;Description automatically generated">
              <a:extLst>
                <a:ext uri="{FF2B5EF4-FFF2-40B4-BE49-F238E27FC236}">
                  <a16:creationId xmlns:a16="http://schemas.microsoft.com/office/drawing/2014/main" id="{76D8F593-4C5B-9048-B1CF-B36BD3ABE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493098" y="4114800"/>
              <a:ext cx="1490472" cy="1490472"/>
            </a:xfrm>
            <a:prstGeom prst="rect">
              <a:avLst/>
            </a:prstGeom>
          </p:spPr>
        </p:pic>
        <p:pic>
          <p:nvPicPr>
            <p:cNvPr id="14" name="Picture 13" descr="A living room&#10;&#10;Description automatically generated">
              <a:extLst>
                <a:ext uri="{FF2B5EF4-FFF2-40B4-BE49-F238E27FC236}">
                  <a16:creationId xmlns:a16="http://schemas.microsoft.com/office/drawing/2014/main" id="{98B7E1C4-A6DB-9E48-8848-862196E2D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208432" y="4114800"/>
              <a:ext cx="4064000" cy="3048000"/>
            </a:xfrm>
            <a:prstGeom prst="rect">
              <a:avLst/>
            </a:prstGeom>
          </p:spPr>
        </p:pic>
        <p:pic>
          <p:nvPicPr>
            <p:cNvPr id="15" name="Picture 14" descr="A sign on the side of a building&#10;&#10;Description automatically generated">
              <a:extLst>
                <a:ext uri="{FF2B5EF4-FFF2-40B4-BE49-F238E27FC236}">
                  <a16:creationId xmlns:a16="http://schemas.microsoft.com/office/drawing/2014/main" id="{6C92A6C6-20CF-1E46-B81D-32D1D8F36B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323705" y="5672328"/>
              <a:ext cx="1490472" cy="1490472"/>
            </a:xfrm>
            <a:prstGeom prst="rect">
              <a:avLst/>
            </a:prstGeom>
          </p:spPr>
        </p:pic>
        <p:pic>
          <p:nvPicPr>
            <p:cNvPr id="16" name="Picture 15" descr="A close up of a white wall&#10;&#10;Description automatically generated">
              <a:extLst>
                <a:ext uri="{FF2B5EF4-FFF2-40B4-BE49-F238E27FC236}">
                  <a16:creationId xmlns:a16="http://schemas.microsoft.com/office/drawing/2014/main" id="{F0A018A4-EF27-2948-A59B-5122A0289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0323705" y="4114800"/>
              <a:ext cx="1490472" cy="1490472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01FB3B-34BB-C14B-B192-F9153F4452B6}"/>
                </a:ext>
              </a:extLst>
            </p:cNvPr>
            <p:cNvSpPr txBox="1"/>
            <p:nvPr/>
          </p:nvSpPr>
          <p:spPr>
            <a:xfrm>
              <a:off x="377822" y="3093637"/>
              <a:ext cx="5605748" cy="926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Mitsuba, path, 900 samples,</a:t>
              </a:r>
            </a:p>
            <a:p>
              <a:pPr algn="ctr"/>
              <a:r>
                <a:rPr lang="en-US" dirty="0"/>
                <a:t>time 164.5s, PSNR 24.88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565E5C-9CEB-7943-A858-7977C1AB4ECA}"/>
                </a:ext>
              </a:extLst>
            </p:cNvPr>
            <p:cNvSpPr txBox="1"/>
            <p:nvPr/>
          </p:nvSpPr>
          <p:spPr>
            <a:xfrm>
              <a:off x="6208429" y="3093637"/>
              <a:ext cx="5605748" cy="926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Mitsuba, </a:t>
              </a:r>
              <a:r>
                <a:rPr lang="en-US" dirty="0" err="1"/>
                <a:t>bdpt</a:t>
              </a:r>
              <a:r>
                <a:rPr lang="en-US" dirty="0"/>
                <a:t>, 625 samples,</a:t>
              </a:r>
            </a:p>
            <a:p>
              <a:pPr algn="ctr"/>
              <a:r>
                <a:rPr lang="en-US" dirty="0"/>
                <a:t>time 165.0, PSNR 26.01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51864DC-14FE-F74B-8009-E631878A08F3}"/>
                </a:ext>
              </a:extLst>
            </p:cNvPr>
            <p:cNvSpPr txBox="1"/>
            <p:nvPr/>
          </p:nvSpPr>
          <p:spPr>
            <a:xfrm>
              <a:off x="377822" y="7117431"/>
              <a:ext cx="5605748" cy="926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Our renderer, path, 16354 samples,</a:t>
              </a:r>
            </a:p>
            <a:p>
              <a:pPr algn="ctr"/>
              <a:r>
                <a:rPr lang="en-US" dirty="0"/>
                <a:t>time 162.44s, PSNR 37.06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1699F8B-592B-C84B-937F-BF036EA82823}"/>
                </a:ext>
              </a:extLst>
            </p:cNvPr>
            <p:cNvSpPr txBox="1"/>
            <p:nvPr/>
          </p:nvSpPr>
          <p:spPr>
            <a:xfrm>
              <a:off x="6208429" y="7117431"/>
              <a:ext cx="5605748" cy="529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Reference, path, 65546 samples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FD9B7E4-41F8-D74E-A862-2A663B98CE39}"/>
              </a:ext>
            </a:extLst>
          </p:cNvPr>
          <p:cNvSpPr txBox="1"/>
          <p:nvPr/>
        </p:nvSpPr>
        <p:spPr>
          <a:xfrm>
            <a:off x="7907753" y="1024357"/>
            <a:ext cx="404109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Location: 	 	</a:t>
            </a:r>
            <a:r>
              <a:rPr lang="en-US" sz="2000" dirty="0">
                <a:hlinkClick r:id="rId15"/>
              </a:rPr>
              <a:t>Link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Typical rendering time on 2080Ti: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480 x 640 image: 600s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Per-pixel </a:t>
            </a:r>
            <a:r>
              <a:rPr lang="en-US" sz="2000" dirty="0" err="1"/>
              <a:t>envmap</a:t>
            </a:r>
            <a:r>
              <a:rPr lang="en-US" sz="2000" dirty="0"/>
              <a:t>: 100s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Takes around 1 month to render the whole dataset with 40 GPUs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555283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CB07F3F-430D-A640-ABA2-F62D3F957AFC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Rendering </a:t>
            </a:r>
            <a:r>
              <a:rPr lang="en-US" sz="3200" dirty="0" err="1">
                <a:latin typeface="+mn-lt"/>
                <a:cs typeface="Arial" panose="020B0604020202020204" pitchFamily="34" charset="0"/>
              </a:rPr>
              <a:t>OpenRooms</a:t>
            </a:r>
            <a:r>
              <a:rPr lang="en-US" sz="3200" dirty="0">
                <a:latin typeface="+mn-lt"/>
                <a:cs typeface="Arial" panose="020B0604020202020204" pitchFamily="34" charset="0"/>
              </a:rPr>
              <a:t>: </a:t>
            </a:r>
            <a:r>
              <a:rPr lang="en-US" sz="3200" dirty="0" err="1">
                <a:latin typeface="+mn-lt"/>
                <a:cs typeface="Arial" panose="020B0604020202020204" pitchFamily="34" charset="0"/>
              </a:rPr>
              <a:t>Optix</a:t>
            </a:r>
            <a:r>
              <a:rPr lang="en-US" sz="3200" dirty="0">
                <a:latin typeface="+mn-lt"/>
                <a:cs typeface="Arial" panose="020B0604020202020204" pitchFamily="34" charset="0"/>
              </a:rPr>
              <a:t>-based GPU Renderer</a:t>
            </a:r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B165FE81-170D-CC47-87B9-7137DAA65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73" y="1024357"/>
            <a:ext cx="6971882" cy="49877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63463AB-C1B0-8041-83CA-BB3797333D34}"/>
              </a:ext>
            </a:extLst>
          </p:cNvPr>
          <p:cNvSpPr txBox="1"/>
          <p:nvPr/>
        </p:nvSpPr>
        <p:spPr>
          <a:xfrm>
            <a:off x="7907753" y="1024357"/>
            <a:ext cx="404109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Location: 	 	</a:t>
            </a:r>
            <a:r>
              <a:rPr lang="en-US" sz="2000" dirty="0">
                <a:hlinkClick r:id="rId3"/>
              </a:rPr>
              <a:t>Link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Typical rendering time on 2080Ti: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480 x 640 image: 600s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Per-pixel </a:t>
            </a:r>
            <a:r>
              <a:rPr lang="en-US" sz="2000" dirty="0" err="1"/>
              <a:t>envmap</a:t>
            </a:r>
            <a:r>
              <a:rPr lang="en-US" sz="2000" dirty="0"/>
              <a:t>: 100s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Takes around 1 month to render the whole dataset with 40 GPUs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722292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CB07F3F-430D-A640-ABA2-F62D3F957AFC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Rendering </a:t>
            </a:r>
            <a:r>
              <a:rPr lang="en-US" sz="3200" dirty="0" err="1">
                <a:latin typeface="+mn-lt"/>
                <a:cs typeface="Arial" panose="020B0604020202020204" pitchFamily="34" charset="0"/>
              </a:rPr>
              <a:t>OpenRooms</a:t>
            </a:r>
            <a:r>
              <a:rPr lang="en-US" sz="3200" dirty="0">
                <a:latin typeface="+mn-lt"/>
                <a:cs typeface="Arial" panose="020B0604020202020204" pitchFamily="34" charset="0"/>
              </a:rPr>
              <a:t>: </a:t>
            </a:r>
            <a:r>
              <a:rPr lang="en-US" sz="3200" dirty="0" err="1">
                <a:latin typeface="+mn-lt"/>
                <a:cs typeface="Arial" panose="020B0604020202020204" pitchFamily="34" charset="0"/>
              </a:rPr>
              <a:t>Optix</a:t>
            </a:r>
            <a:r>
              <a:rPr lang="en-US" sz="3200" dirty="0">
                <a:latin typeface="+mn-lt"/>
                <a:cs typeface="Arial" panose="020B0604020202020204" pitchFamily="34" charset="0"/>
              </a:rPr>
              <a:t>-based GPU Renderer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65FE81-170D-CC47-87B9-7137DAA655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3155" y="1238395"/>
            <a:ext cx="6755142" cy="49877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2C3520-C9C7-0443-999E-DC34E21FF5FD}"/>
              </a:ext>
            </a:extLst>
          </p:cNvPr>
          <p:cNvSpPr txBox="1"/>
          <p:nvPr/>
        </p:nvSpPr>
        <p:spPr>
          <a:xfrm>
            <a:off x="6998298" y="1238395"/>
            <a:ext cx="495054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Code: 	</a:t>
            </a:r>
            <a:r>
              <a:rPr lang="en-US" sz="2000" dirty="0" err="1"/>
              <a:t>renderImg.py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Useful flags: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--</a:t>
            </a:r>
            <a:r>
              <a:rPr lang="en-US" dirty="0" err="1"/>
              <a:t>xmlRoot</a:t>
            </a:r>
            <a:r>
              <a:rPr lang="en-US" dirty="0"/>
              <a:t>: the folder of xml or xml1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--</a:t>
            </a:r>
            <a:r>
              <a:rPr lang="en-US" dirty="0" err="1"/>
              <a:t>rs</a:t>
            </a:r>
            <a:r>
              <a:rPr lang="en-US" dirty="0"/>
              <a:t>: starting scene id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--re: end scene id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--</a:t>
            </a:r>
            <a:r>
              <a:rPr lang="en-US" dirty="0" err="1"/>
              <a:t>outRoot</a:t>
            </a:r>
            <a:r>
              <a:rPr lang="en-US" dirty="0"/>
              <a:t>:  where to save the rendered results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--program: the binary file of the renderer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--</a:t>
            </a:r>
            <a:r>
              <a:rPr lang="en-US" dirty="0" err="1"/>
              <a:t>forceOutput</a:t>
            </a:r>
            <a:r>
              <a:rPr lang="en-US" dirty="0"/>
              <a:t>: overwrite prior results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--mode: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/>
              <a:t>0: Render images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/>
              <a:t>1: Render diffuse albedo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/>
              <a:t>2: Render normal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/>
              <a:t>3: Render Roughness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/>
              <a:t>4: Render light source mask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/>
              <a:t>5: Render depth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/>
              <a:t>6: Render metallic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/>
              <a:t>7: Render per-pixel lighting 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We will show a demo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174175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F8CE8B0-AFF8-7242-88A3-2B5ECEE4FC7A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Overview of </a:t>
            </a:r>
            <a:r>
              <a:rPr lang="en-US" sz="3200" dirty="0" err="1">
                <a:latin typeface="+mn-lt"/>
                <a:cs typeface="Arial" panose="020B0604020202020204" pitchFamily="34" charset="0"/>
              </a:rPr>
              <a:t>OpenRooms</a:t>
            </a:r>
            <a:r>
              <a:rPr lang="en-US" sz="3200" dirty="0">
                <a:latin typeface="+mn-lt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Picture 6" descr="A picture containing text, wall, monitor, television&#10;&#10;Description automatically generated">
            <a:extLst>
              <a:ext uri="{FF2B5EF4-FFF2-40B4-BE49-F238E27FC236}">
                <a16:creationId xmlns:a16="http://schemas.microsoft.com/office/drawing/2014/main" id="{FE965D09-0DF6-4642-94D6-08C14DBEA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209" y="2328389"/>
            <a:ext cx="3775884" cy="1887942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19C0707-3918-7542-B666-4B780119A54C}"/>
              </a:ext>
            </a:extLst>
          </p:cNvPr>
          <p:cNvSpPr/>
          <p:nvPr/>
        </p:nvSpPr>
        <p:spPr>
          <a:xfrm>
            <a:off x="336763" y="2256368"/>
            <a:ext cx="3839591" cy="2044516"/>
          </a:xfrm>
          <a:prstGeom prst="roundRect">
            <a:avLst>
              <a:gd name="adj" fmla="val 374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FF1399-9590-4347-85E0-C3589322FCD5}"/>
              </a:ext>
            </a:extLst>
          </p:cNvPr>
          <p:cNvSpPr txBox="1"/>
          <p:nvPr/>
        </p:nvSpPr>
        <p:spPr>
          <a:xfrm>
            <a:off x="411916" y="4260950"/>
            <a:ext cx="36483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accent2"/>
                </a:solidFill>
              </a:rPr>
              <a:t>Comprehensive ground-truths and formats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09B6678-1095-924C-8B98-98A682BEE843}"/>
              </a:ext>
            </a:extLst>
          </p:cNvPr>
          <p:cNvSpPr txBox="1"/>
          <p:nvPr/>
        </p:nvSpPr>
        <p:spPr>
          <a:xfrm>
            <a:off x="8093898" y="4966689"/>
            <a:ext cx="36483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accent2"/>
                </a:solidFill>
              </a:rPr>
              <a:t>Open tools for creating your own indoor datasets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4816377-F1F2-934C-8D91-3EA9C158638D}"/>
              </a:ext>
            </a:extLst>
          </p:cNvPr>
          <p:cNvGrpSpPr/>
          <p:nvPr/>
        </p:nvGrpSpPr>
        <p:grpSpPr>
          <a:xfrm>
            <a:off x="8036673" y="1496939"/>
            <a:ext cx="3648363" cy="3443213"/>
            <a:chOff x="143887" y="1089212"/>
            <a:chExt cx="5183496" cy="4892025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903C1A4-EDD1-1542-85A4-ADF9680E30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15696"/>
            <a:stretch/>
          </p:blipFill>
          <p:spPr>
            <a:xfrm>
              <a:off x="322742" y="1207715"/>
              <a:ext cx="2269993" cy="1615573"/>
            </a:xfrm>
            <a:prstGeom prst="rect">
              <a:avLst/>
            </a:prstGeom>
          </p:spPr>
        </p:pic>
        <p:pic>
          <p:nvPicPr>
            <p:cNvPr id="30" name="Picture 29" descr="A picture containing skiing, hill, man, air&#10;&#10;Description automatically generated">
              <a:extLst>
                <a:ext uri="{FF2B5EF4-FFF2-40B4-BE49-F238E27FC236}">
                  <a16:creationId xmlns:a16="http://schemas.microsoft.com/office/drawing/2014/main" id="{EA0F89D0-DBBA-4F42-8630-BDB6BF20B6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3891" r="5171"/>
            <a:stretch/>
          </p:blipFill>
          <p:spPr>
            <a:xfrm>
              <a:off x="308629" y="3592009"/>
              <a:ext cx="2101397" cy="1730873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425884D-874C-0446-BF7F-12E3C674EB76}"/>
                </a:ext>
              </a:extLst>
            </p:cNvPr>
            <p:cNvSpPr txBox="1"/>
            <p:nvPr/>
          </p:nvSpPr>
          <p:spPr>
            <a:xfrm>
              <a:off x="259286" y="2793226"/>
              <a:ext cx="2396904" cy="393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Commodity 3D sensor</a:t>
              </a:r>
            </a:p>
          </p:txBody>
        </p:sp>
        <p:sp>
          <p:nvSpPr>
            <p:cNvPr id="32" name="Right Arrow 31">
              <a:extLst>
                <a:ext uri="{FF2B5EF4-FFF2-40B4-BE49-F238E27FC236}">
                  <a16:creationId xmlns:a16="http://schemas.microsoft.com/office/drawing/2014/main" id="{0DA0AE33-919A-9941-98F2-5C54E12DD2F1}"/>
                </a:ext>
              </a:extLst>
            </p:cNvPr>
            <p:cNvSpPr/>
            <p:nvPr/>
          </p:nvSpPr>
          <p:spPr>
            <a:xfrm rot="5400000">
              <a:off x="1191612" y="3277145"/>
              <a:ext cx="347456" cy="184795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1812048-8645-7A44-AA71-6B637251D025}"/>
                </a:ext>
              </a:extLst>
            </p:cNvPr>
            <p:cNvSpPr txBox="1"/>
            <p:nvPr/>
          </p:nvSpPr>
          <p:spPr>
            <a:xfrm>
              <a:off x="389185" y="5322882"/>
              <a:ext cx="1940283" cy="655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Scanned sparse point cloud</a:t>
              </a:r>
            </a:p>
          </p:txBody>
        </p:sp>
        <p:sp>
          <p:nvSpPr>
            <p:cNvPr id="34" name="Right Arrow 33">
              <a:extLst>
                <a:ext uri="{FF2B5EF4-FFF2-40B4-BE49-F238E27FC236}">
                  <a16:creationId xmlns:a16="http://schemas.microsoft.com/office/drawing/2014/main" id="{7601E81D-32E5-564C-AC61-34B1130BB9AA}"/>
                </a:ext>
              </a:extLst>
            </p:cNvPr>
            <p:cNvSpPr/>
            <p:nvPr/>
          </p:nvSpPr>
          <p:spPr>
            <a:xfrm>
              <a:off x="2495440" y="4563600"/>
              <a:ext cx="321500" cy="174535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pic>
          <p:nvPicPr>
            <p:cNvPr id="35" name="Picture 34" descr="A desk with a computer and a chair&#10;&#10;Description automatically generated">
              <a:extLst>
                <a:ext uri="{FF2B5EF4-FFF2-40B4-BE49-F238E27FC236}">
                  <a16:creationId xmlns:a16="http://schemas.microsoft.com/office/drawing/2014/main" id="{9A3D2E03-CFD9-B94C-9D4C-ECBDAFCF6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74504" y="3775576"/>
              <a:ext cx="2101397" cy="1576048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F8B13B8-C063-A64A-A7D0-5C93E8AA0AC8}"/>
                </a:ext>
              </a:extLst>
            </p:cNvPr>
            <p:cNvSpPr txBox="1"/>
            <p:nvPr/>
          </p:nvSpPr>
          <p:spPr>
            <a:xfrm>
              <a:off x="3017050" y="5351624"/>
              <a:ext cx="1940283" cy="393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CAD models</a:t>
              </a:r>
            </a:p>
          </p:txBody>
        </p:sp>
        <p:pic>
          <p:nvPicPr>
            <p:cNvPr id="37" name="Picture 36" descr="A close up of a snail&#10;&#10;Description automatically generated">
              <a:extLst>
                <a:ext uri="{FF2B5EF4-FFF2-40B4-BE49-F238E27FC236}">
                  <a16:creationId xmlns:a16="http://schemas.microsoft.com/office/drawing/2014/main" id="{C01E8AF5-61A7-404B-BFDB-F2485B354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28094" y="2717483"/>
              <a:ext cx="718196" cy="670544"/>
            </a:xfrm>
            <a:prstGeom prst="rect">
              <a:avLst/>
            </a:prstGeom>
          </p:spPr>
        </p:pic>
        <p:pic>
          <p:nvPicPr>
            <p:cNvPr id="38" name="Picture 37" descr="A picture containing indoor, sitting, table, computer&#10;&#10;Description automatically generated">
              <a:extLst>
                <a:ext uri="{FF2B5EF4-FFF2-40B4-BE49-F238E27FC236}">
                  <a16:creationId xmlns:a16="http://schemas.microsoft.com/office/drawing/2014/main" id="{13B01540-C998-384A-A6BA-3B17A32FA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99800" y="2718015"/>
              <a:ext cx="718196" cy="680911"/>
            </a:xfrm>
            <a:prstGeom prst="rect">
              <a:avLst/>
            </a:prstGeom>
          </p:spPr>
        </p:pic>
        <p:pic>
          <p:nvPicPr>
            <p:cNvPr id="39" name="Picture 38" descr="A picture containing ball, sitting, soccer, large&#10;&#10;Description automatically generated">
              <a:extLst>
                <a:ext uri="{FF2B5EF4-FFF2-40B4-BE49-F238E27FC236}">
                  <a16:creationId xmlns:a16="http://schemas.microsoft.com/office/drawing/2014/main" id="{E8095219-8C1C-3F4E-9E65-9BBE7E05B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356388" y="2717483"/>
              <a:ext cx="718197" cy="670544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0DEDCDF-B6DE-AA44-8F98-B82668912419}"/>
                </a:ext>
              </a:extLst>
            </p:cNvPr>
            <p:cNvSpPr txBox="1"/>
            <p:nvPr/>
          </p:nvSpPr>
          <p:spPr>
            <a:xfrm>
              <a:off x="3053816" y="3350286"/>
              <a:ext cx="1940283" cy="393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Complex materials</a:t>
              </a:r>
            </a:p>
          </p:txBody>
        </p:sp>
        <p:pic>
          <p:nvPicPr>
            <p:cNvPr id="41" name="Picture 40" descr="A close up of a tree&#10;&#10;Description automatically generated">
              <a:extLst>
                <a:ext uri="{FF2B5EF4-FFF2-40B4-BE49-F238E27FC236}">
                  <a16:creationId xmlns:a16="http://schemas.microsoft.com/office/drawing/2014/main" id="{9A9B55C9-CBB0-AF4B-B20E-D6E2BF55E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852194" y="1232351"/>
              <a:ext cx="2269993" cy="1002140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CAF29BC-07BE-2B45-97C6-E842A43B2C35}"/>
                </a:ext>
              </a:extLst>
            </p:cNvPr>
            <p:cNvSpPr txBox="1"/>
            <p:nvPr/>
          </p:nvSpPr>
          <p:spPr>
            <a:xfrm>
              <a:off x="2720531" y="2232674"/>
              <a:ext cx="2606850" cy="393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Physically-based lighting</a:t>
              </a:r>
            </a:p>
          </p:txBody>
        </p: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AEAFF3E2-04CD-F342-93CB-FFD41567FBCD}"/>
                </a:ext>
              </a:extLst>
            </p:cNvPr>
            <p:cNvSpPr/>
            <p:nvPr/>
          </p:nvSpPr>
          <p:spPr>
            <a:xfrm>
              <a:off x="143887" y="1089212"/>
              <a:ext cx="5183496" cy="4892025"/>
            </a:xfrm>
            <a:prstGeom prst="roundRect">
              <a:avLst>
                <a:gd name="adj" fmla="val 3748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B8DCE98-08DB-AE41-BFB0-65100F66674D}"/>
              </a:ext>
            </a:extLst>
          </p:cNvPr>
          <p:cNvGrpSpPr/>
          <p:nvPr/>
        </p:nvGrpSpPr>
        <p:grpSpPr>
          <a:xfrm>
            <a:off x="4541252" y="1760405"/>
            <a:ext cx="3164064" cy="4013537"/>
            <a:chOff x="8117847" y="1598441"/>
            <a:chExt cx="3767919" cy="4779513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CE649516-130D-634F-8950-B69C8C417386}"/>
                </a:ext>
              </a:extLst>
            </p:cNvPr>
            <p:cNvGrpSpPr/>
            <p:nvPr/>
          </p:nvGrpSpPr>
          <p:grpSpPr>
            <a:xfrm>
              <a:off x="8117847" y="1598441"/>
              <a:ext cx="3727977" cy="3716265"/>
              <a:chOff x="8117847" y="1507075"/>
              <a:chExt cx="3727977" cy="3716265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98D6A514-4FA8-BC49-B28E-AB5EAE8AC41C}"/>
                  </a:ext>
                </a:extLst>
              </p:cNvPr>
              <p:cNvGrpSpPr/>
              <p:nvPr/>
            </p:nvGrpSpPr>
            <p:grpSpPr>
              <a:xfrm>
                <a:off x="8117847" y="4274609"/>
                <a:ext cx="3725581" cy="948731"/>
                <a:chOff x="8075931" y="4047565"/>
                <a:chExt cx="3722323" cy="947901"/>
              </a:xfrm>
            </p:grpSpPr>
            <p:pic>
              <p:nvPicPr>
                <p:cNvPr id="53" name="Picture 52" descr="A dining room table&#10;&#10;Description automatically generated">
                  <a:extLst>
                    <a:ext uri="{FF2B5EF4-FFF2-40B4-BE49-F238E27FC236}">
                      <a16:creationId xmlns:a16="http://schemas.microsoft.com/office/drawing/2014/main" id="{C659E11D-D775-4A4D-A081-1BD9DB343F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309064" y="4052820"/>
                  <a:ext cx="1244595" cy="933446"/>
                </a:xfrm>
                <a:prstGeom prst="rect">
                  <a:avLst/>
                </a:prstGeom>
              </p:spPr>
            </p:pic>
            <p:pic>
              <p:nvPicPr>
                <p:cNvPr id="54" name="Picture 53" descr="A bedroom with a bed and a chair in a room&#10;&#10;Description automatically generated">
                  <a:extLst>
                    <a:ext uri="{FF2B5EF4-FFF2-40B4-BE49-F238E27FC236}">
                      <a16:creationId xmlns:a16="http://schemas.microsoft.com/office/drawing/2014/main" id="{AD3C0D4C-94D5-2E48-A115-A1E20D0A31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075931" y="4062020"/>
                  <a:ext cx="1244595" cy="933446"/>
                </a:xfrm>
                <a:prstGeom prst="rect">
                  <a:avLst/>
                </a:prstGeom>
              </p:spPr>
            </p:pic>
            <p:pic>
              <p:nvPicPr>
                <p:cNvPr id="55" name="Picture 54" descr="A dining room table in front of a curtain&#10;&#10;Description automatically generated">
                  <a:extLst>
                    <a:ext uri="{FF2B5EF4-FFF2-40B4-BE49-F238E27FC236}">
                      <a16:creationId xmlns:a16="http://schemas.microsoft.com/office/drawing/2014/main" id="{0ABC08CC-C37D-0949-9689-5E7B62AE4B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553659" y="4047565"/>
                  <a:ext cx="1244595" cy="933446"/>
                </a:xfrm>
                <a:prstGeom prst="rect">
                  <a:avLst/>
                </a:prstGeom>
              </p:spPr>
            </p:pic>
          </p:grpSp>
          <p:pic>
            <p:nvPicPr>
              <p:cNvPr id="52" name="Picture 51" descr="A bedroom with a bed and a chair in a room&#10;&#10;Description automatically generated">
                <a:extLst>
                  <a:ext uri="{FF2B5EF4-FFF2-40B4-BE49-F238E27FC236}">
                    <a16:creationId xmlns:a16="http://schemas.microsoft.com/office/drawing/2014/main" id="{8B4FF405-7B52-1C48-BF28-8F2575D39E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117847" y="1507075"/>
                <a:ext cx="3727977" cy="2795983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0F973C4-81A1-5243-8222-517A832E43C2}"/>
                </a:ext>
              </a:extLst>
            </p:cNvPr>
            <p:cNvSpPr txBox="1"/>
            <p:nvPr/>
          </p:nvSpPr>
          <p:spPr>
            <a:xfrm>
              <a:off x="8117847" y="5388363"/>
              <a:ext cx="3767919" cy="989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2"/>
                  </a:solidFill>
                </a:rPr>
                <a:t>Rendering your own images</a:t>
              </a:r>
            </a:p>
          </p:txBody>
        </p:sp>
      </p:grp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CBABC329-DCEC-4F48-B4AB-6187BDAC822C}"/>
              </a:ext>
            </a:extLst>
          </p:cNvPr>
          <p:cNvSpPr/>
          <p:nvPr/>
        </p:nvSpPr>
        <p:spPr>
          <a:xfrm>
            <a:off x="4417937" y="1643770"/>
            <a:ext cx="3358280" cy="3322919"/>
          </a:xfrm>
          <a:prstGeom prst="roundRect">
            <a:avLst>
              <a:gd name="adj" fmla="val 374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91863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5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_material_cropped">
            <a:hlinkClick r:id="" action="ppaction://media"/>
            <a:extLst>
              <a:ext uri="{FF2B5EF4-FFF2-40B4-BE49-F238E27FC236}">
                <a16:creationId xmlns:a16="http://schemas.microsoft.com/office/drawing/2014/main" id="{AA95FFE0-F46C-C24F-A484-585EE78E8C7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52943" y="1122211"/>
            <a:ext cx="7848996" cy="44198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E228D5-EBEC-B54B-A90E-5A125F6F25CF}"/>
              </a:ext>
            </a:extLst>
          </p:cNvPr>
          <p:cNvSpPr txBox="1"/>
          <p:nvPr/>
        </p:nvSpPr>
        <p:spPr>
          <a:xfrm>
            <a:off x="461639" y="5668840"/>
            <a:ext cx="11261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UI to efficiently assign 10 material class labels to each object part.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2865437-BF68-504E-B22D-02880DCF9BF4}"/>
              </a:ext>
            </a:extLst>
          </p:cNvPr>
          <p:cNvGrpSpPr/>
          <p:nvPr/>
        </p:nvGrpSpPr>
        <p:grpSpPr>
          <a:xfrm>
            <a:off x="268318" y="1380817"/>
            <a:ext cx="3182475" cy="4190298"/>
            <a:chOff x="282042" y="228283"/>
            <a:chExt cx="3392393" cy="446669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52132E2-6C1A-664B-86A3-344CB409D720}"/>
                </a:ext>
              </a:extLst>
            </p:cNvPr>
            <p:cNvGrpSpPr/>
            <p:nvPr/>
          </p:nvGrpSpPr>
          <p:grpSpPr>
            <a:xfrm>
              <a:off x="282042" y="228283"/>
              <a:ext cx="3375558" cy="1413739"/>
              <a:chOff x="135809" y="247650"/>
              <a:chExt cx="5786670" cy="2423551"/>
            </a:xfrm>
          </p:grpSpPr>
          <p:pic>
            <p:nvPicPr>
              <p:cNvPr id="22" name="Picture 21" descr="A picture containing indoor, sitting, black, table&#10;&#10;Description automatically generated">
                <a:extLst>
                  <a:ext uri="{FF2B5EF4-FFF2-40B4-BE49-F238E27FC236}">
                    <a16:creationId xmlns:a16="http://schemas.microsoft.com/office/drawing/2014/main" id="{639760D5-6633-6949-8FEC-3FDEBA62BD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7077" y="247650"/>
                <a:ext cx="1905000" cy="1905000"/>
              </a:xfrm>
              <a:prstGeom prst="rect">
                <a:avLst/>
              </a:prstGeom>
            </p:spPr>
          </p:pic>
          <p:pic>
            <p:nvPicPr>
              <p:cNvPr id="23" name="Picture 22" descr="A picture containing indoor, sitting, table, computer&#10;&#10;Description automatically generated">
                <a:extLst>
                  <a:ext uri="{FF2B5EF4-FFF2-40B4-BE49-F238E27FC236}">
                    <a16:creationId xmlns:a16="http://schemas.microsoft.com/office/drawing/2014/main" id="{FB9EE49E-C75E-004A-B9F6-6FFB64BB20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77278" y="247650"/>
                <a:ext cx="1905000" cy="1905000"/>
              </a:xfrm>
              <a:prstGeom prst="rect">
                <a:avLst/>
              </a:prstGeom>
            </p:spPr>
          </p:pic>
          <p:pic>
            <p:nvPicPr>
              <p:cNvPr id="24" name="Picture 23" descr="A picture containing sitting, table, small, bowl&#10;&#10;Description automatically generated">
                <a:extLst>
                  <a:ext uri="{FF2B5EF4-FFF2-40B4-BE49-F238E27FC236}">
                    <a16:creationId xmlns:a16="http://schemas.microsoft.com/office/drawing/2014/main" id="{1DDD8473-EE69-2149-87A0-5DF33D8DDD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17479" y="247650"/>
                <a:ext cx="1905000" cy="1905000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D7486CC-7F9F-404A-AE2F-C4A905ACE0C0}"/>
                  </a:ext>
                </a:extLst>
              </p:cNvPr>
              <p:cNvSpPr txBox="1"/>
              <p:nvPr/>
            </p:nvSpPr>
            <p:spPr>
              <a:xfrm>
                <a:off x="135809" y="2052541"/>
                <a:ext cx="1905000" cy="618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Fabric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E8F54B4-7023-7147-8C7F-C3C9218F21B6}"/>
                  </a:ext>
                </a:extLst>
              </p:cNvPr>
              <p:cNvSpPr txBox="1"/>
              <p:nvPr/>
            </p:nvSpPr>
            <p:spPr>
              <a:xfrm>
                <a:off x="2074741" y="2052539"/>
                <a:ext cx="1905000" cy="618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Leather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BC36593-8EAE-0D41-9087-A11E27D4EF5C}"/>
                  </a:ext>
                </a:extLst>
              </p:cNvPr>
              <p:cNvSpPr txBox="1"/>
              <p:nvPr/>
            </p:nvSpPr>
            <p:spPr>
              <a:xfrm>
                <a:off x="3979742" y="2052539"/>
                <a:ext cx="1905000" cy="618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Metal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125EF46-26DE-6A40-9730-F9FC4FF6AD6D}"/>
                </a:ext>
              </a:extLst>
            </p:cNvPr>
            <p:cNvGrpSpPr/>
            <p:nvPr/>
          </p:nvGrpSpPr>
          <p:grpSpPr>
            <a:xfrm>
              <a:off x="282042" y="1624756"/>
              <a:ext cx="3392393" cy="1413739"/>
              <a:chOff x="5958948" y="247650"/>
              <a:chExt cx="5815531" cy="2423551"/>
            </a:xfrm>
          </p:grpSpPr>
          <p:pic>
            <p:nvPicPr>
              <p:cNvPr id="16" name="Picture 15" descr="A picture containing sitting, photo, black, orange&#10;&#10;Description automatically generated">
                <a:extLst>
                  <a:ext uri="{FF2B5EF4-FFF2-40B4-BE49-F238E27FC236}">
                    <a16:creationId xmlns:a16="http://schemas.microsoft.com/office/drawing/2014/main" id="{506347F3-4240-EF43-AF0B-77A2A69AC2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58948" y="247650"/>
                <a:ext cx="1905000" cy="1905000"/>
              </a:xfrm>
              <a:prstGeom prst="rect">
                <a:avLst/>
              </a:prstGeom>
            </p:spPr>
          </p:pic>
          <p:pic>
            <p:nvPicPr>
              <p:cNvPr id="17" name="Picture 16" descr="A picture containing sitting, table, bird, snow&#10;&#10;Description automatically generated">
                <a:extLst>
                  <a:ext uri="{FF2B5EF4-FFF2-40B4-BE49-F238E27FC236}">
                    <a16:creationId xmlns:a16="http://schemas.microsoft.com/office/drawing/2014/main" id="{C08E2D35-00DB-5441-B1DD-AE486A1507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897881" y="247650"/>
                <a:ext cx="1905000" cy="1905000"/>
              </a:xfrm>
              <a:prstGeom prst="rect">
                <a:avLst/>
              </a:prstGeom>
            </p:spPr>
          </p:pic>
          <p:pic>
            <p:nvPicPr>
              <p:cNvPr id="18" name="Picture 17" descr="A picture containing indoor, sitting, photo, stuffed&#10;&#10;Description automatically generated">
                <a:extLst>
                  <a:ext uri="{FF2B5EF4-FFF2-40B4-BE49-F238E27FC236}">
                    <a16:creationId xmlns:a16="http://schemas.microsoft.com/office/drawing/2014/main" id="{5666B32A-505D-264C-B719-26A651E26D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836814" y="247650"/>
                <a:ext cx="1905000" cy="1905000"/>
              </a:xfrm>
              <a:prstGeom prst="rect">
                <a:avLst/>
              </a:prstGeom>
            </p:spPr>
          </p:pic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75DBE8C-84CD-CC44-ADE2-FEB3B9FE3C09}"/>
                  </a:ext>
                </a:extLst>
              </p:cNvPr>
              <p:cNvSpPr txBox="1"/>
              <p:nvPr/>
            </p:nvSpPr>
            <p:spPr>
              <a:xfrm>
                <a:off x="5958948" y="2052541"/>
                <a:ext cx="1905000" cy="618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Paint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80A05B5-34D5-F643-9800-74C749BF9224}"/>
                  </a:ext>
                </a:extLst>
              </p:cNvPr>
              <p:cNvSpPr txBox="1"/>
              <p:nvPr/>
            </p:nvSpPr>
            <p:spPr>
              <a:xfrm>
                <a:off x="7895346" y="2052539"/>
                <a:ext cx="1905000" cy="618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Plastic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4CC6D24-1B9B-9446-9D12-DE1745444B61}"/>
                  </a:ext>
                </a:extLst>
              </p:cNvPr>
              <p:cNvSpPr txBox="1"/>
              <p:nvPr/>
            </p:nvSpPr>
            <p:spPr>
              <a:xfrm>
                <a:off x="9869479" y="2052539"/>
                <a:ext cx="1905000" cy="618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Rubber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A5363FA-BD85-314E-A684-815C9E381721}"/>
                </a:ext>
              </a:extLst>
            </p:cNvPr>
            <p:cNvGrpSpPr/>
            <p:nvPr/>
          </p:nvGrpSpPr>
          <p:grpSpPr>
            <a:xfrm>
              <a:off x="297049" y="2982868"/>
              <a:ext cx="3377386" cy="1712108"/>
              <a:chOff x="11775747" y="247650"/>
              <a:chExt cx="5789805" cy="2935041"/>
            </a:xfrm>
          </p:grpSpPr>
          <p:pic>
            <p:nvPicPr>
              <p:cNvPr id="10" name="Picture 9" descr="A close up of a snail&#10;&#10;Description automatically generated">
                <a:extLst>
                  <a:ext uri="{FF2B5EF4-FFF2-40B4-BE49-F238E27FC236}">
                    <a16:creationId xmlns:a16="http://schemas.microsoft.com/office/drawing/2014/main" id="{E282135D-965C-9F46-9997-4045E577F0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775747" y="247650"/>
                <a:ext cx="1905000" cy="1905000"/>
              </a:xfrm>
              <a:prstGeom prst="rect">
                <a:avLst/>
              </a:prstGeom>
            </p:spPr>
          </p:pic>
          <p:pic>
            <p:nvPicPr>
              <p:cNvPr id="11" name="Picture 10" descr="A picture containing ball, sitting, soccer, large&#10;&#10;Description automatically generated">
                <a:extLst>
                  <a:ext uri="{FF2B5EF4-FFF2-40B4-BE49-F238E27FC236}">
                    <a16:creationId xmlns:a16="http://schemas.microsoft.com/office/drawing/2014/main" id="{D48145E6-17E9-D941-AC4F-BDFCB02F72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714680" y="247650"/>
                <a:ext cx="1905000" cy="1905000"/>
              </a:xfrm>
              <a:prstGeom prst="rect">
                <a:avLst/>
              </a:prstGeom>
            </p:spPr>
          </p:pic>
          <p:pic>
            <p:nvPicPr>
              <p:cNvPr id="12" name="Picture 11" descr="A picture containing indoor, sitting, wooden, black&#10;&#10;Description automatically generated">
                <a:extLst>
                  <a:ext uri="{FF2B5EF4-FFF2-40B4-BE49-F238E27FC236}">
                    <a16:creationId xmlns:a16="http://schemas.microsoft.com/office/drawing/2014/main" id="{D273E072-9725-184B-9447-BC0E04518B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5653613" y="247650"/>
                <a:ext cx="1905000" cy="1905000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AC69FC9-DEA7-9140-9516-F215A4B6B9BB}"/>
                  </a:ext>
                </a:extLst>
              </p:cNvPr>
              <p:cNvSpPr txBox="1"/>
              <p:nvPr/>
            </p:nvSpPr>
            <p:spPr>
              <a:xfrm>
                <a:off x="11807145" y="2114096"/>
                <a:ext cx="1905000" cy="1068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Rough Stone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A9FF87A-BFCE-9B4B-A53B-4F29CC3CB21D}"/>
                  </a:ext>
                </a:extLst>
              </p:cNvPr>
              <p:cNvSpPr txBox="1"/>
              <p:nvPr/>
            </p:nvSpPr>
            <p:spPr>
              <a:xfrm>
                <a:off x="13699615" y="2114094"/>
                <a:ext cx="2100988" cy="1068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Specular Stone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6ECB039-259F-7D4E-A6AD-A9EA605C22CB}"/>
                  </a:ext>
                </a:extLst>
              </p:cNvPr>
              <p:cNvSpPr txBox="1"/>
              <p:nvPr/>
            </p:nvSpPr>
            <p:spPr>
              <a:xfrm>
                <a:off x="15671211" y="2083318"/>
                <a:ext cx="1894341" cy="618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Wood</a:t>
                </a:r>
              </a:p>
            </p:txBody>
          </p:sp>
        </p:grp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77F0786B-AD6D-9B4B-AC23-A78E9860A330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Open Tools: SVBRDF Annotation</a:t>
            </a:r>
          </a:p>
        </p:txBody>
      </p:sp>
      <p:sp>
        <p:nvSpPr>
          <p:cNvPr id="30" name="Arrow: Right 7">
            <a:extLst>
              <a:ext uri="{FF2B5EF4-FFF2-40B4-BE49-F238E27FC236}">
                <a16:creationId xmlns:a16="http://schemas.microsoft.com/office/drawing/2014/main" id="{4095421D-E02C-8C41-8491-9040B91A9168}"/>
              </a:ext>
            </a:extLst>
          </p:cNvPr>
          <p:cNvSpPr/>
          <p:nvPr/>
        </p:nvSpPr>
        <p:spPr>
          <a:xfrm>
            <a:off x="3608600" y="3332158"/>
            <a:ext cx="552450" cy="593728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124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9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FE770B0-1CC4-EA41-A0CF-5BF4370F1E31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457200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solidFill>
                  <a:prstClr val="white"/>
                </a:solidFill>
                <a:latin typeface="Calibri" panose="020F0502020204030204"/>
                <a:ea typeface="+mn-ea"/>
                <a:cs typeface="Arial" panose="020B0604020202020204" pitchFamily="34" charset="0"/>
              </a:rPr>
              <a:t>Open Tools: Lighting Annotation</a:t>
            </a:r>
          </a:p>
        </p:txBody>
      </p:sp>
      <p:pic>
        <p:nvPicPr>
          <p:cNvPr id="5" name="Picture 4" descr="A picture containing wall, indoor, floor, room&#10;&#10;Description automatically generated">
            <a:extLst>
              <a:ext uri="{FF2B5EF4-FFF2-40B4-BE49-F238E27FC236}">
                <a16:creationId xmlns:a16="http://schemas.microsoft.com/office/drawing/2014/main" id="{BB74B635-31BA-3E4D-8152-BA207D015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96" y="2119745"/>
            <a:ext cx="4541392" cy="3406044"/>
          </a:xfrm>
          <a:prstGeom prst="rect">
            <a:avLst/>
          </a:prstGeom>
        </p:spPr>
      </p:pic>
      <p:pic>
        <p:nvPicPr>
          <p:cNvPr id="6" name="Picture 5" descr="A picture containing indoor&#10;&#10;Description automatically generated">
            <a:extLst>
              <a:ext uri="{FF2B5EF4-FFF2-40B4-BE49-F238E27FC236}">
                <a16:creationId xmlns:a16="http://schemas.microsoft.com/office/drawing/2014/main" id="{2A19698D-604F-6049-9681-CDF8BC6293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253"/>
          <a:stretch/>
        </p:blipFill>
        <p:spPr>
          <a:xfrm>
            <a:off x="6096000" y="1527465"/>
            <a:ext cx="3754582" cy="20234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8A27C1-5EF0-524A-812F-C58D5C479E51}"/>
              </a:ext>
            </a:extLst>
          </p:cNvPr>
          <p:cNvSpPr txBox="1"/>
          <p:nvPr/>
        </p:nvSpPr>
        <p:spPr>
          <a:xfrm>
            <a:off x="883568" y="5525789"/>
            <a:ext cx="40116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A synthetic image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F6B77-A359-D54E-8C1A-343826A2A0DF}"/>
              </a:ext>
            </a:extLst>
          </p:cNvPr>
          <p:cNvSpPr txBox="1"/>
          <p:nvPr/>
        </p:nvSpPr>
        <p:spPr>
          <a:xfrm>
            <a:off x="4713487" y="1033865"/>
            <a:ext cx="65196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Indoor lamp intensity sampled from black body model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328516E-9FE9-EC4E-A8F1-73884D68F2D6}"/>
              </a:ext>
            </a:extLst>
          </p:cNvPr>
          <p:cNvCxnSpPr>
            <a:endCxn id="6" idx="1"/>
          </p:cNvCxnSpPr>
          <p:nvPr/>
        </p:nvCxnSpPr>
        <p:spPr>
          <a:xfrm>
            <a:off x="4551218" y="2296391"/>
            <a:ext cx="1544782" cy="24279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Picture 9" descr="A dirt path with trees on either side of it&#10;&#10;Description automatically generated with low confidence">
            <a:extLst>
              <a:ext uri="{FF2B5EF4-FFF2-40B4-BE49-F238E27FC236}">
                <a16:creationId xmlns:a16="http://schemas.microsoft.com/office/drawing/2014/main" id="{2BE36F2B-9A8A-9848-A8DB-40F87CC3E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3772" y="3674344"/>
            <a:ext cx="2511136" cy="1255568"/>
          </a:xfrm>
          <a:prstGeom prst="rect">
            <a:avLst/>
          </a:prstGeom>
        </p:spPr>
      </p:pic>
      <p:pic>
        <p:nvPicPr>
          <p:cNvPr id="11" name="Picture 10" descr="A picture containing sky, outdoor, tree, day&#10;&#10;Description automatically generated">
            <a:extLst>
              <a:ext uri="{FF2B5EF4-FFF2-40B4-BE49-F238E27FC236}">
                <a16:creationId xmlns:a16="http://schemas.microsoft.com/office/drawing/2014/main" id="{ABBE0764-93C7-7143-AB21-6C8E466A51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1891" y="3674344"/>
            <a:ext cx="2511136" cy="1255568"/>
          </a:xfrm>
          <a:prstGeom prst="rect">
            <a:avLst/>
          </a:prstGeom>
        </p:spPr>
      </p:pic>
      <p:pic>
        <p:nvPicPr>
          <p:cNvPr id="12" name="Picture 11" descr="A picture containing sky, outdoor, nature, mountain&#10;&#10;Description automatically generated">
            <a:extLst>
              <a:ext uri="{FF2B5EF4-FFF2-40B4-BE49-F238E27FC236}">
                <a16:creationId xmlns:a16="http://schemas.microsoft.com/office/drawing/2014/main" id="{2B7C8C05-05EC-0442-8505-EB6CD6C1B2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3772" y="4989557"/>
            <a:ext cx="2511136" cy="1255568"/>
          </a:xfrm>
          <a:prstGeom prst="rect">
            <a:avLst/>
          </a:prstGeom>
        </p:spPr>
      </p:pic>
      <p:pic>
        <p:nvPicPr>
          <p:cNvPr id="13" name="Picture 12" descr="A picture containing sky, outdoor, ground, cloudy&#10;&#10;Description automatically generated">
            <a:extLst>
              <a:ext uri="{FF2B5EF4-FFF2-40B4-BE49-F238E27FC236}">
                <a16:creationId xmlns:a16="http://schemas.microsoft.com/office/drawing/2014/main" id="{016E5EB8-B196-0D4F-B06D-C44F82E05D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1891" y="4989557"/>
            <a:ext cx="2511136" cy="12555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6DE8347-9E46-4B40-BEEF-3B31A14FD72A}"/>
              </a:ext>
            </a:extLst>
          </p:cNvPr>
          <p:cNvSpPr txBox="1"/>
          <p:nvPr/>
        </p:nvSpPr>
        <p:spPr>
          <a:xfrm>
            <a:off x="4651933" y="6259759"/>
            <a:ext cx="70999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Outdoor lighting from captured outdoor environment maps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149493D-8B9B-CB42-AF74-8C84D27F0979}"/>
              </a:ext>
            </a:extLst>
          </p:cNvPr>
          <p:cNvCxnSpPr>
            <a:cxnSpLocks/>
          </p:cNvCxnSpPr>
          <p:nvPr/>
        </p:nvCxnSpPr>
        <p:spPr>
          <a:xfrm>
            <a:off x="1908463" y="3713072"/>
            <a:ext cx="3685309" cy="121684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3746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ayoutAnnotation" descr="layoutAnnotation">
            <a:hlinkClick r:id="" action="ppaction://media"/>
            <a:extLst>
              <a:ext uri="{FF2B5EF4-FFF2-40B4-BE49-F238E27FC236}">
                <a16:creationId xmlns:a16="http://schemas.microsoft.com/office/drawing/2014/main" id="{FE31AE3B-B0F4-6F4B-873C-12559B8352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0" y="4763"/>
            <a:ext cx="12192000" cy="6858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DB88C17-ED16-3741-82DA-54D9230FE8D3}"/>
              </a:ext>
            </a:extLst>
          </p:cNvPr>
          <p:cNvSpPr/>
          <p:nvPr/>
        </p:nvSpPr>
        <p:spPr>
          <a:xfrm>
            <a:off x="421240" y="287676"/>
            <a:ext cx="9924837" cy="11177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77F0786B-AD6D-9B4B-AC23-A78E9860A330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Open Tools: Layout Annotation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9A21773-E8C4-F948-B542-D5ABD300E406}"/>
              </a:ext>
            </a:extLst>
          </p:cNvPr>
          <p:cNvSpPr txBox="1"/>
          <p:nvPr/>
        </p:nvSpPr>
        <p:spPr>
          <a:xfrm>
            <a:off x="481708" y="1174553"/>
            <a:ext cx="11261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UI to efficiently annotate room layout from sparsely scanned point cloud. </a:t>
            </a:r>
          </a:p>
        </p:txBody>
      </p:sp>
    </p:spTree>
    <p:extLst>
      <p:ext uri="{BB962C8B-B14F-4D97-AF65-F5344CB8AC3E}">
        <p14:creationId xmlns:p14="http://schemas.microsoft.com/office/powerpoint/2010/main" val="133521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windowAndDoor" descr="windowAndDoor">
            <a:hlinkClick r:id="" action="ppaction://media"/>
            <a:extLst>
              <a:ext uri="{FF2B5EF4-FFF2-40B4-BE49-F238E27FC236}">
                <a16:creationId xmlns:a16="http://schemas.microsoft.com/office/drawing/2014/main" id="{AD1BD507-56C2-1747-A190-7F64C51C6B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38" y="4763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58F772F-3FEA-4D48-BB79-79831912CDD4}"/>
              </a:ext>
            </a:extLst>
          </p:cNvPr>
          <p:cNvSpPr/>
          <p:nvPr/>
        </p:nvSpPr>
        <p:spPr>
          <a:xfrm>
            <a:off x="421240" y="287675"/>
            <a:ext cx="10572108" cy="1345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7D1994A-FD9B-DD45-93C7-D273D7872F37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Open Tools: Detection of Windows and Doors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8A865D-D6D8-5E4F-9D86-2C952CC04BCA}"/>
              </a:ext>
            </a:extLst>
          </p:cNvPr>
          <p:cNvSpPr txBox="1"/>
          <p:nvPr/>
        </p:nvSpPr>
        <p:spPr>
          <a:xfrm>
            <a:off x="481708" y="1174553"/>
            <a:ext cx="11261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tool to detect windows and doors </a:t>
            </a:r>
          </a:p>
        </p:txBody>
      </p:sp>
    </p:spTree>
    <p:extLst>
      <p:ext uri="{BB962C8B-B14F-4D97-AF65-F5344CB8AC3E}">
        <p14:creationId xmlns:p14="http://schemas.microsoft.com/office/powerpoint/2010/main" val="346387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djustFurniture" descr="adjustFurniture">
            <a:hlinkClick r:id="" action="ppaction://media"/>
            <a:extLst>
              <a:ext uri="{FF2B5EF4-FFF2-40B4-BE49-F238E27FC236}">
                <a16:creationId xmlns:a16="http://schemas.microsoft.com/office/drawing/2014/main" id="{E5EA6826-3C3D-5647-90D7-C2DC27BFC3F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38" y="4763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FD48FC8-448E-0E4B-AD36-AE53673A4595}"/>
              </a:ext>
            </a:extLst>
          </p:cNvPr>
          <p:cNvSpPr/>
          <p:nvPr/>
        </p:nvSpPr>
        <p:spPr>
          <a:xfrm>
            <a:off x="421240" y="287675"/>
            <a:ext cx="10572108" cy="1345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6D2497E-9926-B54C-9367-21755D9424EE}"/>
              </a:ext>
            </a:extLst>
          </p:cNvPr>
          <p:cNvSpPr txBox="1">
            <a:spLocks/>
          </p:cNvSpPr>
          <p:nvPr/>
        </p:nvSpPr>
        <p:spPr>
          <a:xfrm>
            <a:off x="143886" y="94301"/>
            <a:ext cx="11937277" cy="593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947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+mn-lt"/>
                <a:cs typeface="Arial" panose="020B0604020202020204" pitchFamily="34" charset="0"/>
              </a:rPr>
              <a:t>Open Tools: Consistent Furniture and Layout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02FF6D-36D1-9A4F-9466-A513FF605302}"/>
              </a:ext>
            </a:extLst>
          </p:cNvPr>
          <p:cNvSpPr txBox="1"/>
          <p:nvPr/>
        </p:nvSpPr>
        <p:spPr>
          <a:xfrm>
            <a:off x="481708" y="1174553"/>
            <a:ext cx="11261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tool to adjust the furniture position to make it consistent with the scene layout</a:t>
            </a:r>
          </a:p>
        </p:txBody>
      </p:sp>
    </p:spTree>
    <p:extLst>
      <p:ext uri="{BB962C8B-B14F-4D97-AF65-F5344CB8AC3E}">
        <p14:creationId xmlns:p14="http://schemas.microsoft.com/office/powerpoint/2010/main" val="302211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BA66D4-EE08-9C44-BB6B-EF4F4E6B6DCD}"/>
              </a:ext>
            </a:extLst>
          </p:cNvPr>
          <p:cNvSpPr txBox="1"/>
          <p:nvPr/>
        </p:nvSpPr>
        <p:spPr>
          <a:xfrm>
            <a:off x="407743" y="84952"/>
            <a:ext cx="113765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/>
              <a:t>Please</a:t>
            </a:r>
            <a:r>
              <a:rPr lang="zh-CN" altLang="en-US" sz="3200" dirty="0"/>
              <a:t> </a:t>
            </a:r>
            <a:r>
              <a:rPr lang="en-US" altLang="zh-CN" sz="3200" dirty="0"/>
              <a:t>visit</a:t>
            </a:r>
            <a:r>
              <a:rPr lang="zh-CN" altLang="en-US" sz="3200" dirty="0"/>
              <a:t> </a:t>
            </a:r>
            <a:r>
              <a:rPr lang="en-US" altLang="zh-CN" sz="3200" dirty="0"/>
              <a:t>our</a:t>
            </a:r>
            <a:r>
              <a:rPr lang="zh-CN" altLang="en-US" sz="3200" dirty="0"/>
              <a:t> </a:t>
            </a:r>
            <a:r>
              <a:rPr lang="en-US" altLang="zh-CN" sz="3200" dirty="0"/>
              <a:t>project</a:t>
            </a:r>
            <a:r>
              <a:rPr lang="zh-CN" altLang="en-US" sz="3200" dirty="0"/>
              <a:t> </a:t>
            </a:r>
            <a:r>
              <a:rPr lang="en-US" altLang="zh-CN" sz="3200" dirty="0"/>
              <a:t>webpage</a:t>
            </a:r>
            <a:r>
              <a:rPr lang="zh-CN" altLang="en-US" sz="3200" dirty="0"/>
              <a:t> </a:t>
            </a:r>
            <a:r>
              <a:rPr lang="en-US" altLang="zh-CN" sz="3200" dirty="0"/>
              <a:t>for</a:t>
            </a:r>
            <a:r>
              <a:rPr lang="zh-CN" altLang="en-US" sz="3200" dirty="0"/>
              <a:t> </a:t>
            </a:r>
            <a:r>
              <a:rPr lang="en-US" altLang="zh-CN" sz="3200" dirty="0"/>
              <a:t>all</a:t>
            </a:r>
            <a:r>
              <a:rPr lang="zh-CN" altLang="en-US" sz="3200" dirty="0"/>
              <a:t> </a:t>
            </a:r>
            <a:r>
              <a:rPr lang="en-US" altLang="zh-CN" sz="3200" dirty="0"/>
              <a:t>code,</a:t>
            </a:r>
            <a:r>
              <a:rPr lang="zh-CN" altLang="en-US" sz="3200" dirty="0"/>
              <a:t> </a:t>
            </a:r>
            <a:r>
              <a:rPr lang="en-US" altLang="zh-CN" sz="3200" dirty="0"/>
              <a:t>data</a:t>
            </a:r>
            <a:r>
              <a:rPr lang="zh-CN" altLang="en-US" sz="3200" dirty="0"/>
              <a:t> </a:t>
            </a:r>
            <a:r>
              <a:rPr lang="en-US" altLang="zh-CN" sz="3200" dirty="0"/>
              <a:t>and applications:</a:t>
            </a:r>
            <a:r>
              <a:rPr lang="zh-CN" altLang="en-US" sz="3200" dirty="0"/>
              <a:t> </a:t>
            </a:r>
            <a:endParaRPr lang="en-US" altLang="zh-CN" sz="3200" dirty="0"/>
          </a:p>
          <a:p>
            <a:pPr algn="ctr"/>
            <a:r>
              <a:rPr lang="en-US" altLang="zh-CN" sz="3200" dirty="0">
                <a:hlinkClick r:id="rId5"/>
              </a:rPr>
              <a:t>https://</a:t>
            </a:r>
            <a:r>
              <a:rPr lang="en-US" altLang="zh-CN" sz="3200" dirty="0" err="1">
                <a:hlinkClick r:id="rId5"/>
              </a:rPr>
              <a:t>vilab-ucsd.github.io</a:t>
            </a:r>
            <a:r>
              <a:rPr lang="en-US" altLang="zh-CN" sz="3200" dirty="0">
                <a:hlinkClick r:id="rId5"/>
              </a:rPr>
              <a:t>/</a:t>
            </a:r>
            <a:r>
              <a:rPr lang="en-US" altLang="zh-CN" sz="3200" dirty="0" err="1">
                <a:hlinkClick r:id="rId5"/>
              </a:rPr>
              <a:t>ucsd-openrooms</a:t>
            </a:r>
            <a:r>
              <a:rPr lang="en-US" altLang="zh-CN" sz="3200" dirty="0">
                <a:hlinkClick r:id="rId5"/>
              </a:rPr>
              <a:t>/</a:t>
            </a:r>
            <a:endParaRPr lang="en-US" sz="3200" dirty="0"/>
          </a:p>
        </p:txBody>
      </p:sp>
      <p:pic>
        <p:nvPicPr>
          <p:cNvPr id="3" name="finalPageCropped" descr="finalPageCropped">
            <a:hlinkClick r:id="" action="ppaction://media"/>
            <a:extLst>
              <a:ext uri="{FF2B5EF4-FFF2-40B4-BE49-F238E27FC236}">
                <a16:creationId xmlns:a16="http://schemas.microsoft.com/office/drawing/2014/main" id="{BC678583-955D-7A46-8FA4-E4470A064C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8420" y="1517101"/>
            <a:ext cx="10966350" cy="459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79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14333</TotalTime>
  <Words>2525</Words>
  <Application>Microsoft Macintosh PowerPoint</Application>
  <PresentationFormat>Widescreen</PresentationFormat>
  <Paragraphs>489</Paragraphs>
  <Slides>52</Slides>
  <Notes>29</Notes>
  <HiddenSlides>0</HiddenSlides>
  <MMClips>10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Towards Photorealistic Mobile Augmented Reality: Physically-Motivated Deep Learning for Inverse Rendering</dc:title>
  <dc:creator>Zhengqin Li</dc:creator>
  <cp:lastModifiedBy>Zhengqin Li</cp:lastModifiedBy>
  <cp:revision>467</cp:revision>
  <dcterms:created xsi:type="dcterms:W3CDTF">2020-06-10T01:58:57Z</dcterms:created>
  <dcterms:modified xsi:type="dcterms:W3CDTF">2021-07-09T23:09:03Z</dcterms:modified>
</cp:coreProperties>
</file>